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63" r:id="rId2"/>
    <p:sldId id="265" r:id="rId3"/>
    <p:sldId id="279" r:id="rId4"/>
    <p:sldId id="266" r:id="rId5"/>
    <p:sldId id="267" r:id="rId6"/>
    <p:sldId id="282" r:id="rId7"/>
    <p:sldId id="269" r:id="rId8"/>
    <p:sldId id="278" r:id="rId9"/>
    <p:sldId id="277" r:id="rId10"/>
    <p:sldId id="280" r:id="rId11"/>
    <p:sldId id="276" r:id="rId12"/>
    <p:sldId id="281" r:id="rId13"/>
    <p:sldId id="274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336"/>
    <a:srgbClr val="718890"/>
    <a:srgbClr val="EEB13D"/>
    <a:srgbClr val="44546A"/>
    <a:srgbClr val="78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 snapToObjects="1">
      <p:cViewPr varScale="1">
        <p:scale>
          <a:sx n="27" d="100"/>
          <a:sy n="27" d="100"/>
        </p:scale>
        <p:origin x="447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DB4BE4-4482-4452-B7CC-DE5B782A211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3F38659-81D6-4B3A-9404-6FB38DD2F760}">
      <dgm:prSet phldrT="[Texte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EEB336"/>
            </a:gs>
            <a:gs pos="58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fr-FR" b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Inscription des </a:t>
          </a:r>
          <a:r>
            <a:rPr lang="fr-FR" b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candidat·e·s</a:t>
          </a:r>
          <a:endParaRPr lang="fr-FR" b="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15DEA690-2AE4-4373-B4EB-4A82289B36EE}" type="parTrans" cxnId="{D65D4146-69E5-43FD-B0E6-1D2EFD76AF4D}">
      <dgm:prSet/>
      <dgm:spPr/>
      <dgm:t>
        <a:bodyPr/>
        <a:lstStyle/>
        <a:p>
          <a:endParaRPr lang="fr-FR"/>
        </a:p>
      </dgm:t>
    </dgm:pt>
    <dgm:pt modelId="{47AF497B-6A18-4C78-A221-533ABE38EC5D}" type="sibTrans" cxnId="{D65D4146-69E5-43FD-B0E6-1D2EFD76AF4D}">
      <dgm:prSet/>
      <dgm:spPr/>
      <dgm:t>
        <a:bodyPr/>
        <a:lstStyle/>
        <a:p>
          <a:endParaRPr lang="fr-FR"/>
        </a:p>
      </dgm:t>
    </dgm:pt>
    <dgm:pt modelId="{1A84665C-AF14-44D5-A6B3-60AD5F321DFF}">
      <dgm:prSet phldrT="[Texte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EEB336"/>
            </a:gs>
            <a:gs pos="58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</a:gradFill>
        <a:ln>
          <a:noFill/>
        </a:ln>
      </dgm:spPr>
      <dgm:t>
        <a:bodyPr/>
        <a:lstStyle/>
        <a:p>
          <a:r>
            <a:rPr lang="fr-FR" b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Préparation de la lettre de motivation</a:t>
          </a:r>
        </a:p>
      </dgm:t>
    </dgm:pt>
    <dgm:pt modelId="{44FF569B-43DF-4FFF-B3FA-DEB0414B771F}" type="parTrans" cxnId="{FAAD851D-4FF5-4432-81EF-F024E995FF79}">
      <dgm:prSet/>
      <dgm:spPr/>
      <dgm:t>
        <a:bodyPr/>
        <a:lstStyle/>
        <a:p>
          <a:endParaRPr lang="fr-FR"/>
        </a:p>
      </dgm:t>
    </dgm:pt>
    <dgm:pt modelId="{A7CFA4F3-AAD9-4C4E-AA92-6E427B822247}" type="sibTrans" cxnId="{FAAD851D-4FF5-4432-81EF-F024E995FF79}">
      <dgm:prSet/>
      <dgm:spPr/>
      <dgm:t>
        <a:bodyPr/>
        <a:lstStyle/>
        <a:p>
          <a:endParaRPr lang="fr-FR"/>
        </a:p>
      </dgm:t>
    </dgm:pt>
    <dgm:pt modelId="{A15FDAB8-65C6-44FC-8232-7BA9AF1DE601}">
      <dgm:prSet phldrT="[Texte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EEB336"/>
            </a:gs>
            <a:gs pos="58000">
              <a:schemeClr val="accent4">
                <a:satMod val="103000"/>
                <a:tint val="73000"/>
                <a:lumMod val="95000"/>
                <a:lumOff val="5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</a:gradFill>
        <a:ln>
          <a:noFill/>
        </a:ln>
      </dgm:spPr>
      <dgm:t>
        <a:bodyPr/>
        <a:lstStyle/>
        <a:p>
          <a:r>
            <a:rPr lang="fr-FR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Passage de l’oral</a:t>
          </a:r>
        </a:p>
      </dgm:t>
    </dgm:pt>
    <dgm:pt modelId="{08A6B8BA-E378-4345-BC80-A6B53DD02CBF}" type="parTrans" cxnId="{EDAE76E6-9530-4857-BF16-1704B62BD29B}">
      <dgm:prSet/>
      <dgm:spPr/>
      <dgm:t>
        <a:bodyPr/>
        <a:lstStyle/>
        <a:p>
          <a:endParaRPr lang="fr-FR"/>
        </a:p>
      </dgm:t>
    </dgm:pt>
    <dgm:pt modelId="{955C36EA-5EE7-4017-B6B9-E4C85E58B022}" type="sibTrans" cxnId="{EDAE76E6-9530-4857-BF16-1704B62BD29B}">
      <dgm:prSet/>
      <dgm:spPr/>
      <dgm:t>
        <a:bodyPr/>
        <a:lstStyle/>
        <a:p>
          <a:endParaRPr lang="fr-FR"/>
        </a:p>
      </dgm:t>
    </dgm:pt>
    <dgm:pt modelId="{2DECD0B5-D973-4705-9B0D-4A8ED48277BA}">
      <dgm:prSet phldrT="[Texte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rgbClr val="EEB336"/>
            </a:gs>
            <a:gs pos="58000">
              <a:schemeClr val="accent4">
                <a:satMod val="103000"/>
                <a:tint val="73000"/>
                <a:lumMod val="95000"/>
                <a:lumOff val="5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</a:gradFill>
        <a:ln>
          <a:noFill/>
        </a:ln>
      </dgm:spPr>
      <dgm:t>
        <a:bodyPr/>
        <a:lstStyle/>
        <a:p>
          <a:r>
            <a:rPr lang="fr-FR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Accompagnement personnalisé</a:t>
          </a:r>
        </a:p>
      </dgm:t>
    </dgm:pt>
    <dgm:pt modelId="{96A64976-F4AE-48AC-8E0A-1B933CA52C24}" type="parTrans" cxnId="{8C395EFF-0C7F-4504-AD58-DC2F42152A75}">
      <dgm:prSet/>
      <dgm:spPr/>
      <dgm:t>
        <a:bodyPr/>
        <a:lstStyle/>
        <a:p>
          <a:endParaRPr lang="fr-FR"/>
        </a:p>
      </dgm:t>
    </dgm:pt>
    <dgm:pt modelId="{DE7E9B00-2831-476A-9E48-FC0E33362E48}" type="sibTrans" cxnId="{8C395EFF-0C7F-4504-AD58-DC2F42152A75}">
      <dgm:prSet/>
      <dgm:spPr/>
      <dgm:t>
        <a:bodyPr/>
        <a:lstStyle/>
        <a:p>
          <a:endParaRPr lang="fr-FR"/>
        </a:p>
      </dgm:t>
    </dgm:pt>
    <dgm:pt modelId="{D3CAC321-FD0A-4946-AC6B-33C6FCF3244C}" type="pres">
      <dgm:prSet presAssocID="{ABDB4BE4-4482-4452-B7CC-DE5B782A211A}" presName="Name0" presStyleCnt="0">
        <dgm:presLayoutVars>
          <dgm:dir/>
          <dgm:animLvl val="lvl"/>
          <dgm:resizeHandles val="exact"/>
        </dgm:presLayoutVars>
      </dgm:prSet>
      <dgm:spPr/>
    </dgm:pt>
    <dgm:pt modelId="{9D89EFB4-997E-4244-AAD2-D403BBB80ED9}" type="pres">
      <dgm:prSet presAssocID="{13F38659-81D6-4B3A-9404-6FB38DD2F760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D1257A3-6399-435D-A69F-8A362B611873}" type="pres">
      <dgm:prSet presAssocID="{47AF497B-6A18-4C78-A221-533ABE38EC5D}" presName="parTxOnlySpace" presStyleCnt="0"/>
      <dgm:spPr/>
    </dgm:pt>
    <dgm:pt modelId="{3FD74A79-F6B4-461F-A992-AF9F1F2601A8}" type="pres">
      <dgm:prSet presAssocID="{1A84665C-AF14-44D5-A6B3-60AD5F321DF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B979D27-19B7-491A-ABC4-5C76AA30E8A1}" type="pres">
      <dgm:prSet presAssocID="{A7CFA4F3-AAD9-4C4E-AA92-6E427B822247}" presName="parTxOnlySpace" presStyleCnt="0"/>
      <dgm:spPr/>
    </dgm:pt>
    <dgm:pt modelId="{9C7F9EF3-5F2B-4221-83E5-6ED41DF5C9FF}" type="pres">
      <dgm:prSet presAssocID="{A15FDAB8-65C6-44FC-8232-7BA9AF1DE60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691ABDA-69A5-4D10-BDB0-0FE91B3E97B2}" type="pres">
      <dgm:prSet presAssocID="{955C36EA-5EE7-4017-B6B9-E4C85E58B022}" presName="parTxOnlySpace" presStyleCnt="0"/>
      <dgm:spPr/>
    </dgm:pt>
    <dgm:pt modelId="{B91DAAEF-FF92-482C-9305-ADB79F1652F8}" type="pres">
      <dgm:prSet presAssocID="{2DECD0B5-D973-4705-9B0D-4A8ED48277BA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AAD851D-4FF5-4432-81EF-F024E995FF79}" srcId="{ABDB4BE4-4482-4452-B7CC-DE5B782A211A}" destId="{1A84665C-AF14-44D5-A6B3-60AD5F321DFF}" srcOrd="1" destOrd="0" parTransId="{44FF569B-43DF-4FFF-B3FA-DEB0414B771F}" sibTransId="{A7CFA4F3-AAD9-4C4E-AA92-6E427B822247}"/>
    <dgm:cxn modelId="{648CB02D-B212-4EDE-BDEB-35E185D4BF16}" type="presOf" srcId="{13F38659-81D6-4B3A-9404-6FB38DD2F760}" destId="{9D89EFB4-997E-4244-AAD2-D403BBB80ED9}" srcOrd="0" destOrd="0" presId="urn:microsoft.com/office/officeart/2005/8/layout/chevron1"/>
    <dgm:cxn modelId="{D65D4146-69E5-43FD-B0E6-1D2EFD76AF4D}" srcId="{ABDB4BE4-4482-4452-B7CC-DE5B782A211A}" destId="{13F38659-81D6-4B3A-9404-6FB38DD2F760}" srcOrd="0" destOrd="0" parTransId="{15DEA690-2AE4-4373-B4EB-4A82289B36EE}" sibTransId="{47AF497B-6A18-4C78-A221-533ABE38EC5D}"/>
    <dgm:cxn modelId="{89B1397E-D4C6-4CBF-9580-AA437086215D}" type="presOf" srcId="{2DECD0B5-D973-4705-9B0D-4A8ED48277BA}" destId="{B91DAAEF-FF92-482C-9305-ADB79F1652F8}" srcOrd="0" destOrd="0" presId="urn:microsoft.com/office/officeart/2005/8/layout/chevron1"/>
    <dgm:cxn modelId="{0349E4A1-59F9-40B8-97B0-74A7A6DA4763}" type="presOf" srcId="{A15FDAB8-65C6-44FC-8232-7BA9AF1DE601}" destId="{9C7F9EF3-5F2B-4221-83E5-6ED41DF5C9FF}" srcOrd="0" destOrd="0" presId="urn:microsoft.com/office/officeart/2005/8/layout/chevron1"/>
    <dgm:cxn modelId="{19F951D5-E8C2-4A52-A1CB-A5FAAC2AA35F}" type="presOf" srcId="{1A84665C-AF14-44D5-A6B3-60AD5F321DFF}" destId="{3FD74A79-F6B4-461F-A992-AF9F1F2601A8}" srcOrd="0" destOrd="0" presId="urn:microsoft.com/office/officeart/2005/8/layout/chevron1"/>
    <dgm:cxn modelId="{4985E0D7-B1A5-4052-A345-01E0E8EFF614}" type="presOf" srcId="{ABDB4BE4-4482-4452-B7CC-DE5B782A211A}" destId="{D3CAC321-FD0A-4946-AC6B-33C6FCF3244C}" srcOrd="0" destOrd="0" presId="urn:microsoft.com/office/officeart/2005/8/layout/chevron1"/>
    <dgm:cxn modelId="{EDAE76E6-9530-4857-BF16-1704B62BD29B}" srcId="{ABDB4BE4-4482-4452-B7CC-DE5B782A211A}" destId="{A15FDAB8-65C6-44FC-8232-7BA9AF1DE601}" srcOrd="2" destOrd="0" parTransId="{08A6B8BA-E378-4345-BC80-A6B53DD02CBF}" sibTransId="{955C36EA-5EE7-4017-B6B9-E4C85E58B022}"/>
    <dgm:cxn modelId="{8C395EFF-0C7F-4504-AD58-DC2F42152A75}" srcId="{ABDB4BE4-4482-4452-B7CC-DE5B782A211A}" destId="{2DECD0B5-D973-4705-9B0D-4A8ED48277BA}" srcOrd="3" destOrd="0" parTransId="{96A64976-F4AE-48AC-8E0A-1B933CA52C24}" sibTransId="{DE7E9B00-2831-476A-9E48-FC0E33362E48}"/>
    <dgm:cxn modelId="{037D8491-ED1D-4295-9103-BDF2F0D91484}" type="presParOf" srcId="{D3CAC321-FD0A-4946-AC6B-33C6FCF3244C}" destId="{9D89EFB4-997E-4244-AAD2-D403BBB80ED9}" srcOrd="0" destOrd="0" presId="urn:microsoft.com/office/officeart/2005/8/layout/chevron1"/>
    <dgm:cxn modelId="{E5BC4D79-7668-4AC4-96A0-B9BE5FD5EEC0}" type="presParOf" srcId="{D3CAC321-FD0A-4946-AC6B-33C6FCF3244C}" destId="{BD1257A3-6399-435D-A69F-8A362B611873}" srcOrd="1" destOrd="0" presId="urn:microsoft.com/office/officeart/2005/8/layout/chevron1"/>
    <dgm:cxn modelId="{3C127095-77F6-4A6D-88F7-B90BF00ABA1D}" type="presParOf" srcId="{D3CAC321-FD0A-4946-AC6B-33C6FCF3244C}" destId="{3FD74A79-F6B4-461F-A992-AF9F1F2601A8}" srcOrd="2" destOrd="0" presId="urn:microsoft.com/office/officeart/2005/8/layout/chevron1"/>
    <dgm:cxn modelId="{65361EB3-7D78-4CFA-8DFB-E6F51CA97083}" type="presParOf" srcId="{D3CAC321-FD0A-4946-AC6B-33C6FCF3244C}" destId="{9B979D27-19B7-491A-ABC4-5C76AA30E8A1}" srcOrd="3" destOrd="0" presId="urn:microsoft.com/office/officeart/2005/8/layout/chevron1"/>
    <dgm:cxn modelId="{5C48A5B4-7426-43A7-8E93-E402BE00ACA9}" type="presParOf" srcId="{D3CAC321-FD0A-4946-AC6B-33C6FCF3244C}" destId="{9C7F9EF3-5F2B-4221-83E5-6ED41DF5C9FF}" srcOrd="4" destOrd="0" presId="urn:microsoft.com/office/officeart/2005/8/layout/chevron1"/>
    <dgm:cxn modelId="{A3C93445-BB33-4489-9826-E32D8EB7F9C5}" type="presParOf" srcId="{D3CAC321-FD0A-4946-AC6B-33C6FCF3244C}" destId="{1691ABDA-69A5-4D10-BDB0-0FE91B3E97B2}" srcOrd="5" destOrd="0" presId="urn:microsoft.com/office/officeart/2005/8/layout/chevron1"/>
    <dgm:cxn modelId="{498045BF-40EF-48BD-9895-E89D71F79875}" type="presParOf" srcId="{D3CAC321-FD0A-4946-AC6B-33C6FCF3244C}" destId="{B91DAAEF-FF92-482C-9305-ADB79F1652F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9EFB4-997E-4244-AAD2-D403BBB80ED9}">
      <dsp:nvSpPr>
        <dsp:cNvPr id="0" name=""/>
        <dsp:cNvSpPr/>
      </dsp:nvSpPr>
      <dsp:spPr>
        <a:xfrm>
          <a:off x="5164" y="795464"/>
          <a:ext cx="3006282" cy="1202512"/>
        </a:xfrm>
        <a:prstGeom prst="chevron">
          <a:avLst/>
        </a:prstGeom>
        <a:gradFill rotWithShape="0">
          <a:gsLst>
            <a:gs pos="0">
              <a:srgbClr val="EEB336"/>
            </a:gs>
            <a:gs pos="58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Inscription des </a:t>
          </a:r>
          <a:r>
            <a:rPr lang="fr-FR" sz="1600" b="0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candidat·e·s</a:t>
          </a:r>
          <a:endParaRPr lang="fr-FR" sz="1600" b="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606420" y="795464"/>
        <a:ext cx="1803770" cy="1202512"/>
      </dsp:txXfrm>
    </dsp:sp>
    <dsp:sp modelId="{3FD74A79-F6B4-461F-A992-AF9F1F2601A8}">
      <dsp:nvSpPr>
        <dsp:cNvPr id="0" name=""/>
        <dsp:cNvSpPr/>
      </dsp:nvSpPr>
      <dsp:spPr>
        <a:xfrm>
          <a:off x="2710818" y="795464"/>
          <a:ext cx="3006282" cy="1202512"/>
        </a:xfrm>
        <a:prstGeom prst="chevron">
          <a:avLst/>
        </a:prstGeom>
        <a:gradFill rotWithShape="0">
          <a:gsLst>
            <a:gs pos="0">
              <a:srgbClr val="EEB336"/>
            </a:gs>
            <a:gs pos="58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Préparation de la lettre de motivation</a:t>
          </a:r>
        </a:p>
      </dsp:txBody>
      <dsp:txXfrm>
        <a:off x="3312074" y="795464"/>
        <a:ext cx="1803770" cy="1202512"/>
      </dsp:txXfrm>
    </dsp:sp>
    <dsp:sp modelId="{9C7F9EF3-5F2B-4221-83E5-6ED41DF5C9FF}">
      <dsp:nvSpPr>
        <dsp:cNvPr id="0" name=""/>
        <dsp:cNvSpPr/>
      </dsp:nvSpPr>
      <dsp:spPr>
        <a:xfrm>
          <a:off x="5416472" y="795464"/>
          <a:ext cx="3006282" cy="1202512"/>
        </a:xfrm>
        <a:prstGeom prst="chevron">
          <a:avLst/>
        </a:prstGeom>
        <a:gradFill rotWithShape="0">
          <a:gsLst>
            <a:gs pos="0">
              <a:srgbClr val="EEB336"/>
            </a:gs>
            <a:gs pos="58000">
              <a:schemeClr val="accent4">
                <a:satMod val="103000"/>
                <a:tint val="73000"/>
                <a:lumMod val="95000"/>
                <a:lumOff val="5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Passage de l’oral</a:t>
          </a:r>
        </a:p>
      </dsp:txBody>
      <dsp:txXfrm>
        <a:off x="6017728" y="795464"/>
        <a:ext cx="1803770" cy="1202512"/>
      </dsp:txXfrm>
    </dsp:sp>
    <dsp:sp modelId="{B91DAAEF-FF92-482C-9305-ADB79F1652F8}">
      <dsp:nvSpPr>
        <dsp:cNvPr id="0" name=""/>
        <dsp:cNvSpPr/>
      </dsp:nvSpPr>
      <dsp:spPr>
        <a:xfrm>
          <a:off x="8122127" y="795464"/>
          <a:ext cx="3006282" cy="1202512"/>
        </a:xfrm>
        <a:prstGeom prst="chevron">
          <a:avLst/>
        </a:prstGeom>
        <a:gradFill rotWithShape="0">
          <a:gsLst>
            <a:gs pos="0">
              <a:srgbClr val="EEB336"/>
            </a:gs>
            <a:gs pos="58000">
              <a:schemeClr val="accent4">
                <a:satMod val="103000"/>
                <a:tint val="73000"/>
                <a:lumMod val="95000"/>
                <a:lumOff val="5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Accompagnement personnalisé</a:t>
          </a:r>
        </a:p>
      </dsp:txBody>
      <dsp:txXfrm>
        <a:off x="8723383" y="795464"/>
        <a:ext cx="1803770" cy="1202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8F7A2-2856-F045-8271-A83A9008B94F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C5AE5-F67E-094A-9376-8AD160DF3A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233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B651FBD-727C-1641-9D5E-7843959791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99160"/>
            <a:ext cx="12192000" cy="34991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C9027BA-1720-1249-9047-2200368B47EE}"/>
              </a:ext>
            </a:extLst>
          </p:cNvPr>
          <p:cNvSpPr/>
          <p:nvPr userDrawn="1"/>
        </p:nvSpPr>
        <p:spPr>
          <a:xfrm>
            <a:off x="-2" y="897674"/>
            <a:ext cx="12192000" cy="2155314"/>
          </a:xfrm>
          <a:prstGeom prst="rect">
            <a:avLst/>
          </a:prstGeom>
          <a:solidFill>
            <a:srgbClr val="44546A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E10A0A15-E951-3543-A7DE-0C29845F0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986328"/>
            <a:ext cx="12191997" cy="2328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788E95"/>
                </a:solidFill>
                <a:latin typeface="AntennaCond Bold" panose="02000503000000020004" pitchFamily="50" charset="0"/>
              </a:defRPr>
            </a:lvl1pPr>
          </a:lstStyle>
          <a:p>
            <a:r>
              <a:rPr lang="fr-FR" dirty="0"/>
              <a:t>Modifiez le titre de la</a:t>
            </a:r>
            <a:br>
              <a:rPr lang="fr-FR" dirty="0"/>
            </a:br>
            <a:r>
              <a:rPr lang="fr-FR" dirty="0"/>
              <a:t>présentation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17B7977-E0F8-E443-81E6-233F1FCA768A}"/>
              </a:ext>
            </a:extLst>
          </p:cNvPr>
          <p:cNvSpPr txBox="1"/>
          <p:nvPr userDrawn="1"/>
        </p:nvSpPr>
        <p:spPr>
          <a:xfrm>
            <a:off x="9553074" y="6355208"/>
            <a:ext cx="220040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8C18EE84-1036-EB4D-99CE-372DDAE1426A}" type="datetime4">
              <a:rPr lang="fr-FR" sz="1600" b="0" i="0" smtClean="0">
                <a:solidFill>
                  <a:srgbClr val="EEB13D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pPr algn="r"/>
              <a:t>24 novembre 2025</a:t>
            </a:fld>
            <a:endParaRPr lang="fr-FR" sz="2200" b="0" i="0" dirty="0">
              <a:solidFill>
                <a:srgbClr val="EEB13D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4D42D0C-7710-EA43-BB23-7697627B9784}"/>
              </a:ext>
            </a:extLst>
          </p:cNvPr>
          <p:cNvCxnSpPr>
            <a:cxnSpLocks/>
          </p:cNvCxnSpPr>
          <p:nvPr userDrawn="1"/>
        </p:nvCxnSpPr>
        <p:spPr>
          <a:xfrm flipH="1">
            <a:off x="10846444" y="6330156"/>
            <a:ext cx="808299" cy="0"/>
          </a:xfrm>
          <a:prstGeom prst="line">
            <a:avLst/>
          </a:prstGeom>
          <a:ln>
            <a:solidFill>
              <a:srgbClr val="EEB1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5DC07CC4-81B7-B248-A602-5891F81B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11260" y="239022"/>
            <a:ext cx="7369475" cy="3520008"/>
          </a:xfrm>
          <a:prstGeom prst="rect">
            <a:avLst/>
          </a:prstGeom>
        </p:spPr>
      </p:pic>
      <p:sp>
        <p:nvSpPr>
          <p:cNvPr id="15" name="Zone de texte 7">
            <a:extLst>
              <a:ext uri="{FF2B5EF4-FFF2-40B4-BE49-F238E27FC236}">
                <a16:creationId xmlns:a16="http://schemas.microsoft.com/office/drawing/2014/main" id="{02C524D9-94E9-9F42-8BB2-F910A058C7B1}"/>
              </a:ext>
            </a:extLst>
          </p:cNvPr>
          <p:cNvSpPr txBox="1"/>
          <p:nvPr userDrawn="1"/>
        </p:nvSpPr>
        <p:spPr>
          <a:xfrm>
            <a:off x="3365463" y="6067021"/>
            <a:ext cx="4859201" cy="57721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900"/>
              </a:lnSpc>
              <a:spcAft>
                <a:spcPts val="1000"/>
              </a:spcAft>
            </a:pPr>
            <a: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Opération soutenue par l’État dans le cadre</a:t>
            </a:r>
            <a:b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l’action « Territoire d’innovation pédagogique » du Programme d’Investissements d’Avenir,</a:t>
            </a:r>
            <a:b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opérée par la Banque des Territoires.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62EEB92C-EABB-0C45-849F-A1F3BA7BF993}"/>
              </a:ext>
            </a:extLst>
          </p:cNvPr>
          <p:cNvCxnSpPr/>
          <p:nvPr userDrawn="1"/>
        </p:nvCxnSpPr>
        <p:spPr>
          <a:xfrm>
            <a:off x="3138572" y="6019261"/>
            <a:ext cx="0" cy="59193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37DBAAA9-E0D3-444A-9034-E8DAFB96B54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2539" y="151184"/>
            <a:ext cx="709829" cy="61093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B9E73DC-4E67-CE46-810A-38B7A11D80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802231" y="131176"/>
            <a:ext cx="628625" cy="61695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E926908-DE4C-4F45-9FC2-C2DFE88CFD1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1028" y="6136280"/>
            <a:ext cx="611340" cy="4809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DD2DDCC-002A-B245-90DA-6B1E9EF4EF7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50963" y="6024022"/>
            <a:ext cx="626979" cy="626979"/>
          </a:xfrm>
          <a:prstGeom prst="rect">
            <a:avLst/>
          </a:prstGeom>
        </p:spPr>
      </p:pic>
      <p:pic>
        <p:nvPicPr>
          <p:cNvPr id="20" name="Espace réservé du contenu 3">
            <a:extLst>
              <a:ext uri="{FF2B5EF4-FFF2-40B4-BE49-F238E27FC236}">
                <a16:creationId xmlns:a16="http://schemas.microsoft.com/office/drawing/2014/main" id="{E5D5CCA5-ECD5-5147-A3D9-9805445381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026537" y="6139385"/>
            <a:ext cx="828902" cy="2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7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95F2743-6871-AD40-9633-C9FCB00FCF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5" y="-98711"/>
            <a:ext cx="12192000" cy="1308469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CB063866-FD1F-AE4A-A124-BC408A66939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11427" y="2220949"/>
            <a:ext cx="11568097" cy="37513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lang="fr-FR" sz="2000" b="0" i="0" kern="1200" dirty="0" smtClean="0">
                <a:solidFill>
                  <a:srgbClr val="44546A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fr-FR" dirty="0"/>
              <a:t>Modifiez le texte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2CABC10-C804-964E-A8B6-FE7E9CAD6D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1427" y="1499663"/>
            <a:ext cx="8143266" cy="45599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 i="0">
                <a:solidFill>
                  <a:srgbClr val="788E95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defRPr>
            </a:lvl1pPr>
          </a:lstStyle>
          <a:p>
            <a:r>
              <a:rPr lang="fr-FR" dirty="0"/>
              <a:t>Modifiez le titre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628EBB-4F86-0844-A1DE-5632BA349E77}"/>
              </a:ext>
            </a:extLst>
          </p:cNvPr>
          <p:cNvSpPr/>
          <p:nvPr userDrawn="1"/>
        </p:nvSpPr>
        <p:spPr>
          <a:xfrm>
            <a:off x="-525" y="-98711"/>
            <a:ext cx="12191999" cy="1310512"/>
          </a:xfrm>
          <a:prstGeom prst="rect">
            <a:avLst/>
          </a:prstGeom>
          <a:solidFill>
            <a:srgbClr val="44546A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6283CE4-1B51-0540-A3B3-D0E32F3041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33060" y="-78125"/>
            <a:ext cx="2932660" cy="1400776"/>
          </a:xfrm>
          <a:prstGeom prst="rect">
            <a:avLst/>
          </a:prstGeom>
        </p:spPr>
      </p:pic>
      <p:sp>
        <p:nvSpPr>
          <p:cNvPr id="12" name="Zone de texte 7">
            <a:extLst>
              <a:ext uri="{FF2B5EF4-FFF2-40B4-BE49-F238E27FC236}">
                <a16:creationId xmlns:a16="http://schemas.microsoft.com/office/drawing/2014/main" id="{DE8BBEF2-07F2-9144-9501-273FE6BCE166}"/>
              </a:ext>
            </a:extLst>
          </p:cNvPr>
          <p:cNvSpPr txBox="1"/>
          <p:nvPr userDrawn="1"/>
        </p:nvSpPr>
        <p:spPr>
          <a:xfrm>
            <a:off x="9071331" y="6246405"/>
            <a:ext cx="3501279" cy="4159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ts val="900"/>
              </a:lnSpc>
              <a:spcAft>
                <a:spcPts val="1000"/>
              </a:spcAft>
            </a:pPr>
            <a: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Opération soutenue par l’État dans le cadre</a:t>
            </a:r>
            <a:b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800" i="1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l’action « Territoire d’innovation pédagogique » du Programme d’Investissements d’Avenir, opérée par la Banque des Territoires.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385A774E-ECB8-4D4D-BB87-DAD5FC2B5522}"/>
              </a:ext>
            </a:extLst>
          </p:cNvPr>
          <p:cNvCxnSpPr/>
          <p:nvPr userDrawn="1"/>
        </p:nvCxnSpPr>
        <p:spPr>
          <a:xfrm>
            <a:off x="9013367" y="6283112"/>
            <a:ext cx="0" cy="42652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F33F3F4B-507F-8848-954B-2EDAC376D47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2025" y="6145712"/>
            <a:ext cx="652375" cy="56148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07C5EA0-DD59-6B4D-8164-B65B2D5C7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82236" y="6145712"/>
            <a:ext cx="542766" cy="53268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BF0DA37-4093-3D49-A595-4CB96446C6C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555464" y="6295144"/>
            <a:ext cx="512850" cy="40344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254C2A9-EF9D-F44C-AE84-02F036CF1D3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26704" y="6186992"/>
            <a:ext cx="558800" cy="558800"/>
          </a:xfrm>
          <a:prstGeom prst="rect">
            <a:avLst/>
          </a:prstGeom>
        </p:spPr>
      </p:pic>
      <p:pic>
        <p:nvPicPr>
          <p:cNvPr id="20" name="Espace réservé du contenu 3">
            <a:extLst>
              <a:ext uri="{FF2B5EF4-FFF2-40B4-BE49-F238E27FC236}">
                <a16:creationId xmlns:a16="http://schemas.microsoft.com/office/drawing/2014/main" id="{53103BA4-B9FD-7348-BE42-18A4802A94E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984984" y="6246405"/>
            <a:ext cx="828902" cy="2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80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B76113AC-F178-FF49-9745-22AA809DC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1427" y="6256305"/>
            <a:ext cx="631108" cy="365125"/>
          </a:xfrm>
          <a:prstGeom prst="rect">
            <a:avLst/>
          </a:prstGeom>
        </p:spPr>
        <p:txBody>
          <a:bodyPr anchor="ctr"/>
          <a:lstStyle>
            <a:lvl1pPr algn="ctr">
              <a:defRPr lang="fr-FR" sz="1200" b="1" kern="1200" smtClean="0">
                <a:solidFill>
                  <a:srgbClr val="EEB13D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</a:lstStyle>
          <a:p>
            <a:fld id="{BE65EF70-ADC6-6B46-AD8F-8122D035DF1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835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fr-FR" sz="4400" b="1" kern="1200" dirty="0" smtClean="0">
          <a:solidFill>
            <a:schemeClr val="bg1"/>
          </a:solidFill>
          <a:latin typeface="Arial Black" panose="020B0604020202020204" pitchFamily="34" charset="0"/>
          <a:ea typeface="+mn-ea"/>
          <a:cs typeface="Arial Black" panose="020B0604020202020204" pitchFamily="34" charset="0"/>
        </a:defRPr>
      </a:lvl1pPr>
    </p:titleStyle>
    <p:bodyStyle>
      <a:lvl1pPr marL="0" indent="0" algn="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1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elcomedesk.univ-toulouse.fr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corda@sciencespo-toulouse.fr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acorda@sciencespo-toulouse.fr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www.sciencespo-toulouse.fr/fr/egalite-des-chances/acorda-mon-projet-dans-le-sup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acorda@sciencespo-toulouse.f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61669A-48EE-CD45-8671-6D1B47C07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latin typeface="AntennaCond Bold" panose="02000503000000020004" pitchFamily="50" charset="0"/>
              </a:rPr>
              <a:t>Mon </a:t>
            </a:r>
            <a:r>
              <a:rPr lang="fr-FR" b="1" dirty="0">
                <a:latin typeface="AntennaCond Bold" panose="02000503000000020004" pitchFamily="50" charset="0"/>
                <a:ea typeface="Lato Black" panose="020F0502020204030204" pitchFamily="34" charset="0"/>
                <a:cs typeface="Lato Black" panose="020F0502020204030204" pitchFamily="34" charset="0"/>
              </a:rPr>
              <a:t>Projet</a:t>
            </a:r>
            <a:r>
              <a:rPr lang="fr-FR" b="1" dirty="0">
                <a:latin typeface="AntennaCond Bold" panose="02000503000000020004" pitchFamily="50" charset="0"/>
              </a:rPr>
              <a:t> dans le Sup</a:t>
            </a:r>
          </a:p>
        </p:txBody>
      </p:sp>
    </p:spTree>
    <p:extLst>
      <p:ext uri="{BB962C8B-B14F-4D97-AF65-F5344CB8AC3E}">
        <p14:creationId xmlns:p14="http://schemas.microsoft.com/office/powerpoint/2010/main" val="4208485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FB27661-3BEE-7F2D-3938-49FAAC10F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L’oral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112BFA6-A0D2-8D05-E813-E6463326E578}"/>
              </a:ext>
            </a:extLst>
          </p:cNvPr>
          <p:cNvSpPr txBox="1"/>
          <p:nvPr/>
        </p:nvSpPr>
        <p:spPr>
          <a:xfrm>
            <a:off x="311427" y="2222156"/>
            <a:ext cx="1133622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180 secondes </a:t>
            </a:r>
            <a:r>
              <a:rPr lang="fr-FR" sz="16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pour présenter un projet d’études supérieures et/ou un projet professionnel </a:t>
            </a: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devant un jury composé d’acteurs de l’enseignement supérieur, du monde professionnel ou de partenaires de l’action + </a:t>
            </a:r>
            <a:r>
              <a:rPr lang="fr-FR" sz="16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 minutes d’échanges avec le jury</a:t>
            </a:r>
          </a:p>
          <a:p>
            <a:pPr algn="just"/>
            <a:endParaRPr lang="fr-FR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spcAft>
                <a:spcPts val="600"/>
              </a:spcAft>
            </a:pPr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Du 17/03 au 26/03 </a:t>
            </a:r>
          </a:p>
          <a:p>
            <a:pPr>
              <a:spcAft>
                <a:spcPts val="600"/>
              </a:spcAft>
            </a:pPr>
            <a:endParaRPr lang="fr-FR" sz="16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spcAft>
                <a:spcPts val="600"/>
              </a:spcAft>
            </a:pPr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Lieux et dates très </a:t>
            </a:r>
            <a:r>
              <a:rPr lang="fr-FR" sz="16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prochainement communiqués.</a:t>
            </a:r>
            <a:endParaRPr lang="fr-FR" sz="14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350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D7527DB-7995-BB2A-2DCE-8B07CBE4F6E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11428" y="2220949"/>
            <a:ext cx="10909200" cy="3751368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Lato" panose="020F0502020204030203" pitchFamily="34" charset="0"/>
              </a:rPr>
              <a:t>Accompagnement administratif sur les modalités pratiques d’accès à la vie étudiante : </a:t>
            </a:r>
            <a:r>
              <a:rPr lang="fr-FR" sz="1500" b="0" dirty="0">
                <a:solidFill>
                  <a:schemeClr val="tx1"/>
                </a:solidFill>
                <a:latin typeface="Lato" panose="020F0502020204030203" pitchFamily="34" charset="0"/>
              </a:rPr>
              <a:t>recherche d’un logement, problématiques de DSE ou d’affectation </a:t>
            </a:r>
            <a:r>
              <a:rPr lang="fr-FR" sz="1500" b="0" dirty="0" err="1">
                <a:solidFill>
                  <a:schemeClr val="tx1"/>
                </a:solidFill>
                <a:latin typeface="Lato" panose="020F0502020204030203" pitchFamily="34" charset="0"/>
              </a:rPr>
              <a:t>Parcoursup</a:t>
            </a:r>
            <a:r>
              <a:rPr lang="fr-FR" sz="1500" b="0" dirty="0">
                <a:solidFill>
                  <a:schemeClr val="tx1"/>
                </a:solidFill>
                <a:latin typeface="Lato" panose="020F0502020204030203" pitchFamily="34" charset="0"/>
              </a:rPr>
              <a:t>, d’inscription dans le supérieur, de souscription assurantielle, d’information sur la vie étudiante, culturelle et associative, recherche d’un emploi étudiant…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1500" b="0" dirty="0">
                <a:solidFill>
                  <a:schemeClr val="tx1"/>
                </a:solidFill>
                <a:latin typeface="Lato" panose="020F0502020204030203" pitchFamily="34" charset="0"/>
              </a:rPr>
              <a:t>Faciliter la transition entre enseignement secondaire et supérieur :</a:t>
            </a:r>
            <a:r>
              <a:rPr lang="fr-FR" sz="1500" dirty="0">
                <a:solidFill>
                  <a:schemeClr val="tx1"/>
                </a:solidFill>
                <a:latin typeface="Lato" panose="020F0502020204030203" pitchFamily="34" charset="0"/>
              </a:rPr>
              <a:t> entre avril et juillet 2025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1500" b="0" dirty="0">
                <a:solidFill>
                  <a:schemeClr val="tx1"/>
                </a:solidFill>
                <a:latin typeface="Lato" panose="020F0502020204030203" pitchFamily="34" charset="0"/>
              </a:rPr>
              <a:t>Un interlocuteur dédié aux candidats à </a:t>
            </a:r>
            <a:r>
              <a:rPr lang="fr-FR" sz="1500" i="1" dirty="0">
                <a:solidFill>
                  <a:schemeClr val="tx1"/>
                </a:solidFill>
                <a:latin typeface="Lato" panose="020F0502020204030203" pitchFamily="34" charset="0"/>
              </a:rPr>
              <a:t>Mon projet dans le sup </a:t>
            </a:r>
            <a:r>
              <a:rPr lang="fr-FR" sz="1500" b="0" dirty="0">
                <a:solidFill>
                  <a:schemeClr val="tx1"/>
                </a:solidFill>
                <a:latin typeface="Lato" panose="020F0502020204030203" pitchFamily="34" charset="0"/>
              </a:rPr>
              <a:t>au sein de l’accueil </a:t>
            </a:r>
            <a:r>
              <a:rPr lang="fr-FR" sz="1500" b="0" dirty="0" err="1">
                <a:solidFill>
                  <a:schemeClr val="tx1"/>
                </a:solidFill>
                <a:latin typeface="Lato" panose="020F0502020204030203" pitchFamily="34" charset="0"/>
                <a:hlinkClick r:id="rId2"/>
              </a:rPr>
              <a:t>Welcome</a:t>
            </a:r>
            <a:r>
              <a:rPr lang="fr-FR" sz="1500" b="0" dirty="0">
                <a:solidFill>
                  <a:schemeClr val="tx1"/>
                </a:solidFill>
                <a:latin typeface="Lato" panose="020F0502020204030203" pitchFamily="34" charset="0"/>
                <a:hlinkClick r:id="rId2"/>
              </a:rPr>
              <a:t> Desk </a:t>
            </a:r>
            <a:r>
              <a:rPr lang="fr-FR" sz="1500" b="0" dirty="0">
                <a:solidFill>
                  <a:schemeClr val="tx1"/>
                </a:solidFill>
                <a:latin typeface="Lato" panose="020F0502020204030203" pitchFamily="34" charset="0"/>
              </a:rPr>
              <a:t>de l’Université de Toulouse</a:t>
            </a:r>
          </a:p>
          <a:p>
            <a:endParaRPr lang="fr-FR" sz="1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15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15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FB27661-3BEE-7F2D-3938-49FAAC10F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3000" dirty="0">
                <a:latin typeface="Arial Black" panose="020B0A04020102020204" pitchFamily="34" charset="0"/>
              </a:rPr>
              <a:t>L’accompagnement personnalisé</a:t>
            </a:r>
          </a:p>
        </p:txBody>
      </p:sp>
    </p:spTree>
    <p:extLst>
      <p:ext uri="{BB962C8B-B14F-4D97-AF65-F5344CB8AC3E}">
        <p14:creationId xmlns:p14="http://schemas.microsoft.com/office/powerpoint/2010/main" val="1654968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83D317E-DC1D-6D19-EB67-8ABF85CC0DEB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Être l’interlocuteur privilégié de l’équipe projet Mon projet dans le sup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Être </a:t>
            </a:r>
            <a:r>
              <a:rPr lang="fr-FR" sz="1600" dirty="0" err="1">
                <a:solidFill>
                  <a:schemeClr val="tx1"/>
                </a:solidFill>
              </a:rPr>
              <a:t>co</a:t>
            </a:r>
            <a:r>
              <a:rPr lang="fr-FR" sz="1600" dirty="0">
                <a:solidFill>
                  <a:schemeClr val="tx1"/>
                </a:solidFill>
              </a:rPr>
              <a:t>-coordinateur du dispositif dans l’établissement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Cibler les élèves correspondant au dispositif puis contacter l’équipe projet pour effectuer une présentation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Communiquer la philosophie du programme aux équipes et aux élèves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Rappeler aux élèves les différentes 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Organiser des séances de relecture des lettres de motivations et répétition pour les oraux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Prévoir un déplacement groupé (le cas échant) : se rapprocher de la direction pour la prise en charge des tickets de bus (Car </a:t>
            </a:r>
            <a:r>
              <a:rPr lang="fr-FR" sz="1600" dirty="0" err="1">
                <a:solidFill>
                  <a:schemeClr val="tx1"/>
                </a:solidFill>
              </a:rPr>
              <a:t>liO</a:t>
            </a:r>
            <a:r>
              <a:rPr lang="fr-FR" sz="1600" dirty="0">
                <a:solidFill>
                  <a:schemeClr val="tx1"/>
                </a:solidFill>
              </a:rPr>
              <a:t> à 2€), ou les tickets de train, covoiturage, etc.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9D15497-65BD-B77A-8478-7FE859F081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 rôle de l’enseignant référent</a:t>
            </a:r>
          </a:p>
        </p:txBody>
      </p:sp>
    </p:spTree>
    <p:extLst>
      <p:ext uri="{BB962C8B-B14F-4D97-AF65-F5344CB8AC3E}">
        <p14:creationId xmlns:p14="http://schemas.microsoft.com/office/powerpoint/2010/main" val="150367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FB27661-3BEE-7F2D-3938-49FAAC10F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Informations pratiques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685F906-387C-BA5D-9FF8-88998D6B097F}"/>
              </a:ext>
            </a:extLst>
          </p:cNvPr>
          <p:cNvSpPr txBox="1"/>
          <p:nvPr/>
        </p:nvSpPr>
        <p:spPr>
          <a:xfrm>
            <a:off x="3142716" y="3195195"/>
            <a:ext cx="6285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12A79EA-9FE9-5757-6E7F-2858CC81CBB5}"/>
              </a:ext>
            </a:extLst>
          </p:cNvPr>
          <p:cNvSpPr txBox="1"/>
          <p:nvPr/>
        </p:nvSpPr>
        <p:spPr>
          <a:xfrm>
            <a:off x="2216097" y="2998399"/>
            <a:ext cx="337817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Lucas BOMPART</a:t>
            </a:r>
            <a:br>
              <a:rPr lang="fr-FR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Chargée de projets – ACORDA</a:t>
            </a:r>
          </a:p>
          <a:p>
            <a:r>
              <a:rPr lang="fr-FR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Egalité des chances – Mon projet dans le sup</a:t>
            </a:r>
            <a:b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07 63 74 38 71 </a:t>
            </a:r>
            <a:b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</a:t>
            </a:r>
          </a:p>
          <a:p>
            <a:r>
              <a:rPr lang="fr-FR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Sciences Po Toulouse</a:t>
            </a:r>
            <a:b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Manufacture des tabacs</a:t>
            </a:r>
          </a:p>
          <a:p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21 All. de Brienne</a:t>
            </a:r>
            <a:r>
              <a:rPr lang="fr-FR" sz="1200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 CS 88526</a:t>
            </a:r>
          </a:p>
          <a:p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31685 Toulouse cedex 6 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1663245-26BE-26BF-3C83-D23F8EADBE21}"/>
              </a:ext>
            </a:extLst>
          </p:cNvPr>
          <p:cNvCxnSpPr/>
          <p:nvPr/>
        </p:nvCxnSpPr>
        <p:spPr>
          <a:xfrm>
            <a:off x="0" y="6041877"/>
            <a:ext cx="121920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" name="Image 4" descr="Une image contenant noir, obscurité, capture d’écran&#10;&#10;Description générée automatiquement">
            <a:extLst>
              <a:ext uri="{FF2B5EF4-FFF2-40B4-BE49-F238E27FC236}">
                <a16:creationId xmlns:a16="http://schemas.microsoft.com/office/drawing/2014/main" id="{8AB703CB-2978-E3CE-B79A-DBCF4731B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68" y="3068419"/>
            <a:ext cx="1749934" cy="562329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08A062B-DA6D-A833-47A3-83E947694C57}"/>
              </a:ext>
            </a:extLst>
          </p:cNvPr>
          <p:cNvSpPr txBox="1"/>
          <p:nvPr/>
        </p:nvSpPr>
        <p:spPr>
          <a:xfrm>
            <a:off x="431768" y="2196353"/>
            <a:ext cx="59218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>
                <a:latin typeface="Lato" panose="020F0502020204030203" pitchFamily="34" charset="0"/>
              </a:rPr>
              <a:t>Inscriptions ouvertes en ligne jusqu’au 20 janvier 2026</a:t>
            </a:r>
          </a:p>
          <a:p>
            <a:r>
              <a:rPr lang="fr-FR" sz="1500" dirty="0">
                <a:latin typeface="Lato" panose="020F0502020204030203" pitchFamily="34" charset="0"/>
              </a:rPr>
              <a:t>Sollicitez-nous par mail à l’adresse </a:t>
            </a:r>
            <a:r>
              <a:rPr lang="fr-FR" sz="1500" dirty="0">
                <a:latin typeface="Lato" panose="020F0502020204030203" pitchFamily="34" charset="0"/>
                <a:hlinkClick r:id="rId3"/>
              </a:rPr>
              <a:t>acorda@sciencespo-toulouse.fr</a:t>
            </a:r>
            <a:r>
              <a:rPr lang="fr-FR" sz="1500" dirty="0">
                <a:latin typeface="Lato" panose="020F0502020204030203" pitchFamily="34" charset="0"/>
              </a:rPr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0D3E883-C54C-57DF-9836-D0191AFA58ED}"/>
              </a:ext>
            </a:extLst>
          </p:cNvPr>
          <p:cNvSpPr txBox="1"/>
          <p:nvPr/>
        </p:nvSpPr>
        <p:spPr>
          <a:xfrm>
            <a:off x="6353653" y="2998399"/>
            <a:ext cx="337817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Gabriel HEBRARD</a:t>
            </a:r>
            <a:b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b="1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Assistant de projets Egalité des chances</a:t>
            </a:r>
            <a:endParaRPr lang="fr-FR" sz="1200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200" b="1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Volontaire en service civique</a:t>
            </a:r>
            <a:endParaRPr lang="fr-FR" sz="1200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07 63 74 38 71</a:t>
            </a:r>
            <a:b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</a:t>
            </a:r>
          </a:p>
          <a:p>
            <a:r>
              <a:rPr lang="fr-FR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Sciences Po Toulouse</a:t>
            </a:r>
            <a:b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Manufacture des tabacs</a:t>
            </a:r>
          </a:p>
          <a:p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21 All. de Brienne</a:t>
            </a:r>
            <a:r>
              <a:rPr lang="fr-FR" sz="1200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 CS 88526</a:t>
            </a:r>
            <a:b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31685 Toulouse cedex 6 </a:t>
            </a:r>
          </a:p>
        </p:txBody>
      </p:sp>
    </p:spTree>
    <p:extLst>
      <p:ext uri="{BB962C8B-B14F-4D97-AF65-F5344CB8AC3E}">
        <p14:creationId xmlns:p14="http://schemas.microsoft.com/office/powerpoint/2010/main" val="1906860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DD2191C-986F-AD0A-8114-37E8C34963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solidFill>
                  <a:srgbClr val="718890"/>
                </a:solidFill>
              </a:rPr>
              <a:t>L’action de </a:t>
            </a:r>
            <a:r>
              <a:rPr lang="fr-FR" i="1" dirty="0">
                <a:solidFill>
                  <a:srgbClr val="718890"/>
                </a:solidFill>
              </a:rPr>
              <a:t>Mon projet dans le sup</a:t>
            </a:r>
            <a:endParaRPr lang="fr-FR" dirty="0">
              <a:solidFill>
                <a:srgbClr val="718890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F82F26C-5221-9037-472C-CA620A2F45AC}"/>
              </a:ext>
            </a:extLst>
          </p:cNvPr>
          <p:cNvSpPr txBox="1"/>
          <p:nvPr/>
        </p:nvSpPr>
        <p:spPr>
          <a:xfrm>
            <a:off x="311427" y="2210119"/>
            <a:ext cx="1146036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EEB336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Objectifs :</a:t>
            </a:r>
          </a:p>
          <a:p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Accompagner les élèves défavorisés en manque de soutien et d’ambition à se projeter vers des études supérieures</a:t>
            </a:r>
          </a:p>
          <a:p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Soutenir les élèves dans leur transition vers la vie étudiante et le début de la vie professionnelle.</a:t>
            </a:r>
            <a:endParaRPr lang="fr-FR" sz="1600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fr-FR" sz="1600" b="1" dirty="0">
              <a:solidFill>
                <a:srgbClr val="EEB33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600" b="1" dirty="0">
                <a:solidFill>
                  <a:srgbClr val="EEB33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Public éligible :</a:t>
            </a:r>
          </a:p>
          <a:p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Élèves en terminale, </a:t>
            </a:r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boursiers</a:t>
            </a:r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; en </a:t>
            </a:r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situation de handicap ; </a:t>
            </a:r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bénéficiant d’un </a:t>
            </a:r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aménagement d’épreuves ;</a:t>
            </a:r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accompagnés par l’Aide Sociale </a:t>
            </a:r>
            <a:r>
              <a:rPr lang="fr-FR" sz="16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l’Enfance.</a:t>
            </a:r>
            <a:endParaRPr lang="fr-FR" sz="16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fr-FR" sz="1600" b="1" dirty="0">
              <a:solidFill>
                <a:srgbClr val="EEB13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600" b="1" dirty="0">
                <a:solidFill>
                  <a:srgbClr val="EEB33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Exercice :</a:t>
            </a:r>
          </a:p>
          <a:p>
            <a:pPr algn="just"/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Rédaction d’</a:t>
            </a:r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une lettre de motivation</a:t>
            </a:r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avec le projet d’orientation</a:t>
            </a:r>
          </a:p>
          <a:p>
            <a:pPr algn="just"/>
            <a:r>
              <a:rPr lang="fr-FR" sz="16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Oral de 180 secondes</a:t>
            </a:r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devant un jury de professionnels. </a:t>
            </a:r>
          </a:p>
          <a:p>
            <a:endParaRPr lang="fr-FR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600" b="1" dirty="0">
                <a:solidFill>
                  <a:srgbClr val="EEB33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Enjeux :</a:t>
            </a:r>
          </a:p>
          <a:p>
            <a:pPr algn="just"/>
            <a:r>
              <a:rPr lang="fr-FR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10% </a:t>
            </a: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 candidats les plus convaincants obtiennent une </a:t>
            </a:r>
            <a:r>
              <a:rPr lang="fr-FR" sz="16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aide à l’installation à hauteur de 300€.</a:t>
            </a:r>
          </a:p>
          <a:p>
            <a:pPr algn="just"/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Tous les candidats ont </a:t>
            </a:r>
            <a:r>
              <a:rPr lang="fr-FR" sz="16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accès à un accompagnement personnalisé </a:t>
            </a: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aux démarches liées à l’entrée dans le supérieur.</a:t>
            </a:r>
            <a:endParaRPr lang="fr-FR" sz="1600" b="1" dirty="0">
              <a:solidFill>
                <a:srgbClr val="EEB33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fr-FR" sz="1600" b="1" dirty="0">
              <a:solidFill>
                <a:srgbClr val="EEB33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90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B73691F-D401-F51D-0407-E4467B529B85}"/>
              </a:ext>
            </a:extLst>
          </p:cNvPr>
          <p:cNvSpPr txBox="1"/>
          <p:nvPr/>
        </p:nvSpPr>
        <p:spPr>
          <a:xfrm>
            <a:off x="311427" y="1862638"/>
            <a:ext cx="116290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EEB33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Quelques chiffres depuis 2019 :</a:t>
            </a:r>
          </a:p>
          <a:p>
            <a:endParaRPr lang="fr-FR" b="1" dirty="0">
              <a:solidFill>
                <a:srgbClr val="EEB33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Près de 600 élèves accompagnés dans la construction et la formalisation de leur projet d’orientation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+40 acteurs de l’enseignement secondaire, supérieur et du monde de l’entreprise mobilisés dans les jurys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90% d’adéquation entre la filière d’enseignement supérieure souhaitée et celle intégrée </a:t>
            </a:r>
            <a:r>
              <a:rPr lang="fr-FR" sz="1800" b="0" i="1" dirty="0">
                <a:solidFill>
                  <a:schemeClr val="tx1"/>
                </a:solidFill>
                <a:latin typeface="Lato" panose="020F0502020204030203" pitchFamily="34" charset="0"/>
              </a:rPr>
              <a:t>(avant 2024, actualisation en cours avec données édition 2024/25)</a:t>
            </a:r>
          </a:p>
          <a:p>
            <a:endParaRPr lang="fr-FR" sz="1600" b="1" dirty="0">
              <a:solidFill>
                <a:srgbClr val="EEB33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810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4116AD26-CDC1-731B-6075-D4A63375AEC9}"/>
              </a:ext>
            </a:extLst>
          </p:cNvPr>
          <p:cNvSpPr txBox="1">
            <a:spLocks/>
          </p:cNvSpPr>
          <p:nvPr/>
        </p:nvSpPr>
        <p:spPr>
          <a:xfrm>
            <a:off x="311427" y="1499663"/>
            <a:ext cx="8143266" cy="45599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3200" b="1" i="0" kern="1200">
                <a:solidFill>
                  <a:srgbClr val="788E95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defRPr>
            </a:lvl1pPr>
          </a:lstStyle>
          <a:p>
            <a:r>
              <a:rPr lang="fr-FR" dirty="0">
                <a:solidFill>
                  <a:srgbClr val="718890"/>
                </a:solidFill>
              </a:rPr>
              <a:t>Les étapes de </a:t>
            </a:r>
            <a:r>
              <a:rPr lang="fr-FR" i="1" dirty="0">
                <a:solidFill>
                  <a:srgbClr val="718890"/>
                </a:solidFill>
              </a:rPr>
              <a:t>Mon projet dans le sup</a:t>
            </a:r>
            <a:endParaRPr lang="fr-FR" dirty="0">
              <a:solidFill>
                <a:srgbClr val="718890"/>
              </a:solidFill>
            </a:endParaRPr>
          </a:p>
        </p:txBody>
      </p:sp>
      <p:graphicFrame>
        <p:nvGraphicFramePr>
          <p:cNvPr id="11" name="Diagramme 10">
            <a:extLst>
              <a:ext uri="{FF2B5EF4-FFF2-40B4-BE49-F238E27FC236}">
                <a16:creationId xmlns:a16="http://schemas.microsoft.com/office/drawing/2014/main" id="{9E1FB907-2CB6-8D53-2626-7C1903DEC5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3004854"/>
              </p:ext>
            </p:extLst>
          </p:nvPr>
        </p:nvGraphicFramePr>
        <p:xfrm>
          <a:off x="529213" y="1617781"/>
          <a:ext cx="11133574" cy="2793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B30636F9-E13D-8ACB-9FE4-3034EFF3A5F0}"/>
              </a:ext>
            </a:extLst>
          </p:cNvPr>
          <p:cNvSpPr txBox="1"/>
          <p:nvPr/>
        </p:nvSpPr>
        <p:spPr>
          <a:xfrm>
            <a:off x="529213" y="3914369"/>
            <a:ext cx="23948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Avant le 20/01/2026</a:t>
            </a:r>
          </a:p>
          <a:p>
            <a:endParaRPr lang="fr-FR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Procédure dématérialisée via le</a:t>
            </a:r>
            <a:r>
              <a:rPr lang="fr-FR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7"/>
              </a:rPr>
              <a:t> </a:t>
            </a:r>
            <a:r>
              <a:rPr lang="fr-FR" sz="1400" u="sng" dirty="0">
                <a:solidFill>
                  <a:srgbClr val="0070C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7"/>
              </a:rPr>
              <a:t>site de Sciences Po Toulouse</a:t>
            </a:r>
            <a:endParaRPr lang="fr-FR" sz="1400" u="sng" dirty="0">
              <a:solidFill>
                <a:srgbClr val="0070C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fr-FR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2D0DFFA-A14B-A499-EFD1-AEC9E9B62750}"/>
              </a:ext>
            </a:extLst>
          </p:cNvPr>
          <p:cNvSpPr txBox="1"/>
          <p:nvPr/>
        </p:nvSpPr>
        <p:spPr>
          <a:xfrm>
            <a:off x="3185631" y="3914369"/>
            <a:ext cx="239485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Avant le 09/03/2026</a:t>
            </a:r>
          </a:p>
          <a:p>
            <a:endParaRPr lang="fr-FR" sz="14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l’adresse </a:t>
            </a:r>
          </a:p>
          <a:p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8"/>
              </a:rPr>
              <a:t>acorda@sciencespo-toulouse.fr</a:t>
            </a:r>
            <a:endParaRPr lang="fr-FR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fr-FR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 outils d’aide à la préparation et à la </a:t>
            </a:r>
          </a:p>
          <a:p>
            <a:r>
              <a:rPr lang="fr-FR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rédaction à disposition. </a:t>
            </a:r>
            <a:r>
              <a:rPr lang="fr-FR" sz="1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Il en va de même pour l’oral.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AFC6877-FCED-90AC-4825-DDB9424B3363}"/>
              </a:ext>
            </a:extLst>
          </p:cNvPr>
          <p:cNvSpPr txBox="1"/>
          <p:nvPr/>
        </p:nvSpPr>
        <p:spPr>
          <a:xfrm>
            <a:off x="5842049" y="3914369"/>
            <a:ext cx="26126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Du 17/03 au 26/03 2026 –</a:t>
            </a:r>
          </a:p>
          <a:p>
            <a:endParaRPr lang="fr-FR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fr-FR" sz="1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Dates et lieux très prochainement communiqués</a:t>
            </a:r>
          </a:p>
          <a:p>
            <a:pPr algn="ctr"/>
            <a:r>
              <a:rPr lang="fr-FR" sz="1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 évènements sur 4 secteurs : </a:t>
            </a:r>
          </a:p>
          <a:p>
            <a:pPr algn="ctr"/>
            <a:endParaRPr lang="fr-FR" sz="1400" i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fr-FR" sz="1200" b="1" i="1" u="sng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Secteur 1</a:t>
            </a:r>
            <a:r>
              <a:rPr lang="fr-FR" sz="12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: </a:t>
            </a:r>
            <a:r>
              <a:rPr lang="fr-FR" sz="1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Tarn-et-Garonne &amp; Lot</a:t>
            </a:r>
          </a:p>
          <a:p>
            <a:pPr algn="ctr"/>
            <a:r>
              <a:rPr lang="fr-FR" sz="1200" b="1" i="1" u="sng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Secteur 2</a:t>
            </a:r>
            <a:r>
              <a:rPr lang="fr-FR" sz="12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: Tarn &amp; Aveyron </a:t>
            </a:r>
          </a:p>
          <a:p>
            <a:pPr algn="ctr"/>
            <a:r>
              <a:rPr lang="fr-FR" sz="1200" b="1" i="1" u="sng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Secteur 3</a:t>
            </a:r>
            <a:r>
              <a:rPr lang="fr-FR" sz="12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: Haute-Garonne &amp; Ariège</a:t>
            </a:r>
          </a:p>
          <a:p>
            <a:pPr algn="ctr"/>
            <a:r>
              <a:rPr lang="fr-FR" sz="1200" b="1" i="1" u="sng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Secteur 4</a:t>
            </a:r>
            <a:r>
              <a:rPr lang="fr-FR" sz="12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: Gers &amp; Hautes-Pyrénées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5CFB0F8-4FDE-842E-CB12-A1B6FAF9DD94}"/>
              </a:ext>
            </a:extLst>
          </p:cNvPr>
          <p:cNvSpPr txBox="1"/>
          <p:nvPr/>
        </p:nvSpPr>
        <p:spPr>
          <a:xfrm>
            <a:off x="8722754" y="3883591"/>
            <a:ext cx="28625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 avril à juillet</a:t>
            </a:r>
          </a:p>
          <a:p>
            <a:endParaRPr lang="fr-FR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Tx/>
              <a:buChar char="-"/>
            </a:pPr>
            <a:r>
              <a:rPr lang="fr-FR" sz="1300" spc="-5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Recherche d’un logement</a:t>
            </a:r>
          </a:p>
          <a:p>
            <a:pPr marL="285750" indent="-285750">
              <a:buFontTx/>
              <a:buChar char="-"/>
            </a:pPr>
            <a:r>
              <a:rPr lang="fr-FR" sz="1300" spc="-5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Montage du dossier CAF</a:t>
            </a:r>
          </a:p>
          <a:p>
            <a:pPr marL="285750" indent="-285750">
              <a:buFontTx/>
              <a:buChar char="-"/>
            </a:pPr>
            <a:r>
              <a:rPr lang="fr-FR" sz="1300" spc="-5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Souscription à une assurance habitation/santé</a:t>
            </a:r>
          </a:p>
          <a:p>
            <a:pPr marL="285750" indent="-285750">
              <a:buFontTx/>
              <a:buChar char="-"/>
            </a:pPr>
            <a:r>
              <a:rPr lang="fr-FR" sz="1300" spc="-5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Information sur la vie étudiante</a:t>
            </a:r>
          </a:p>
          <a:p>
            <a:pPr marL="285750" indent="-285750">
              <a:buFontTx/>
              <a:buChar char="-"/>
            </a:pPr>
            <a:r>
              <a:rPr lang="fr-FR" sz="1300" spc="-5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Mise en relation avec un étudiant de niveau supérieur</a:t>
            </a:r>
          </a:p>
          <a:p>
            <a:pPr marL="285750" indent="-285750">
              <a:buFontTx/>
              <a:buChar char="-"/>
            </a:pPr>
            <a:r>
              <a:rPr lang="fr-FR" sz="1300" spc="-5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50177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73D991F0-8A09-07D0-F568-1D32E185C365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1" dirty="0">
                <a:solidFill>
                  <a:schemeClr val="tx1"/>
                </a:solidFill>
                <a:latin typeface="Lato" panose="020F0502020204030203" pitchFamily="34" charset="0"/>
              </a:rPr>
              <a:t>Développer ses connaissances de soi 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: mieux connaître ses compétences, qualités et défauts, goûts et ambitions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800" b="1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1" dirty="0">
                <a:solidFill>
                  <a:schemeClr val="tx1"/>
                </a:solidFill>
                <a:latin typeface="Lato" panose="020F0502020204030203" pitchFamily="34" charset="0"/>
              </a:rPr>
              <a:t>Développer son réseau 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: rencontrer d'autres </a:t>
            </a:r>
            <a:r>
              <a:rPr lang="fr-FR" sz="1800" b="0" dirty="0" err="1">
                <a:solidFill>
                  <a:schemeClr val="tx1"/>
                </a:solidFill>
                <a:latin typeface="Lato" panose="020F0502020204030203" pitchFamily="34" charset="0"/>
              </a:rPr>
              <a:t>lycéen·ne·s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, des professionnels et des professeurs du supérieur et échanger avec </a:t>
            </a:r>
            <a:r>
              <a:rPr lang="fr-FR" sz="1800" b="0" dirty="0" err="1">
                <a:solidFill>
                  <a:schemeClr val="tx1"/>
                </a:solidFill>
                <a:latin typeface="Lato" panose="020F0502020204030203" pitchFamily="34" charset="0"/>
              </a:rPr>
              <a:t>elles·eux</a:t>
            </a:r>
            <a:endParaRPr lang="fr-FR" sz="18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8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1" dirty="0">
                <a:solidFill>
                  <a:schemeClr val="tx1"/>
                </a:solidFill>
                <a:latin typeface="Lato" panose="020F0502020204030203" pitchFamily="34" charset="0"/>
              </a:rPr>
              <a:t>Être accompagné 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de la construction de son projet d'orientation à son entrée dans les études supérieures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8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1" dirty="0">
                <a:solidFill>
                  <a:schemeClr val="tx1"/>
                </a:solidFill>
                <a:latin typeface="Lato" panose="020F0502020204030203" pitchFamily="34" charset="0"/>
              </a:rPr>
              <a:t>Préparer son entrée 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dans le monde professionnel en rédigeant sa première lettre de motivation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8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Peut-être </a:t>
            </a:r>
            <a:r>
              <a:rPr lang="fr-FR" sz="1800" b="1" dirty="0">
                <a:solidFill>
                  <a:schemeClr val="tx1"/>
                </a:solidFill>
                <a:latin typeface="Lato" panose="020F0502020204030203" pitchFamily="34" charset="0"/>
              </a:rPr>
              <a:t>bénéficier d'un soutien financier 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à l'installation dans les études supérieures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800" b="0" dirty="0">
              <a:solidFill>
                <a:schemeClr val="tx1"/>
              </a:solidFill>
              <a:latin typeface="Lato" panose="020F0502020204030203" pitchFamily="34" charset="0"/>
              <a:cs typeface="Adobe Devanagari" panose="02040503050201020203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  <a:cs typeface="Adobe Devanagari" panose="02040503050201020203" pitchFamily="18" charset="0"/>
              </a:rPr>
              <a:t>Avoir accès à un </a:t>
            </a:r>
            <a:r>
              <a:rPr lang="fr-FR" sz="1800" b="1" dirty="0">
                <a:solidFill>
                  <a:schemeClr val="tx1"/>
                </a:solidFill>
                <a:latin typeface="Lato" panose="020F0502020204030203" pitchFamily="34" charset="0"/>
                <a:cs typeface="Adobe Devanagari" panose="02040503050201020203" pitchFamily="18" charset="0"/>
              </a:rPr>
              <a:t>ensemble de ressources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  <a:cs typeface="Adobe Devanagari" panose="02040503050201020203" pitchFamily="18" charset="0"/>
              </a:rPr>
              <a:t> en ligne gratuites et enrichissantes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8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1" dirty="0">
                <a:solidFill>
                  <a:schemeClr val="tx1"/>
                </a:solidFill>
                <a:latin typeface="Lato" panose="020F0502020204030203" pitchFamily="34" charset="0"/>
              </a:rPr>
              <a:t>Oser </a:t>
            </a:r>
            <a:r>
              <a:rPr lang="fr-FR" sz="1800" b="0" dirty="0">
                <a:solidFill>
                  <a:schemeClr val="tx1"/>
                </a:solidFill>
                <a:latin typeface="Lato" panose="020F0502020204030203" pitchFamily="34" charset="0"/>
              </a:rPr>
              <a:t>viser des études que l'on n'aurait pas imaginer</a:t>
            </a:r>
          </a:p>
          <a:p>
            <a:endParaRPr lang="fr-FR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FB27661-3BEE-7F2D-3938-49FAAC10F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Pourquoi participer à </a:t>
            </a:r>
            <a:r>
              <a:rPr lang="fr-FR" i="1" dirty="0"/>
              <a:t>Mon projet dans le Sup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93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B51C6-7E5F-A2DE-7574-F5A8A18B2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C54F9340-73B2-D042-5E09-2ACCE77E43AF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800" b="1" dirty="0">
                <a:solidFill>
                  <a:schemeClr val="tx1"/>
                </a:solidFill>
              </a:rPr>
              <a:t>Une démarche simple, humaine </a:t>
            </a:r>
            <a:r>
              <a:rPr lang="fr-FR" sz="1800" b="1">
                <a:solidFill>
                  <a:schemeClr val="tx1"/>
                </a:solidFill>
              </a:rPr>
              <a:t>; s’articulant ave</a:t>
            </a:r>
            <a:r>
              <a:rPr lang="fr-FR" sz="1800" b="1" dirty="0">
                <a:solidFill>
                  <a:schemeClr val="tx1"/>
                </a:solidFill>
              </a:rPr>
              <a:t>c</a:t>
            </a:r>
            <a:r>
              <a:rPr lang="fr-FR" sz="1800" b="1">
                <a:solidFill>
                  <a:schemeClr val="tx1"/>
                </a:solidFill>
              </a:rPr>
              <a:t> </a:t>
            </a:r>
            <a:r>
              <a:rPr lang="fr-FR" sz="1800" b="1" dirty="0">
                <a:solidFill>
                  <a:schemeClr val="tx1"/>
                </a:solidFill>
              </a:rPr>
              <a:t>vos actions d’accompagnement à l’orientation.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sz="1800" b="1" dirty="0">
              <a:solidFill>
                <a:schemeClr val="tx1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sz="1800" b="1" dirty="0">
              <a:solidFill>
                <a:schemeClr val="tx1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800" b="1" dirty="0">
                <a:solidFill>
                  <a:schemeClr val="tx1"/>
                </a:solidFill>
              </a:rPr>
              <a:t>Un soutien essentiel qui peut se traduire à travers différents niveaux d’engagement : </a:t>
            </a:r>
          </a:p>
          <a:p>
            <a:pPr marL="971550" lvl="1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2200" i="1" dirty="0">
                <a:solidFill>
                  <a:schemeClr val="tx1"/>
                </a:solidFill>
              </a:rPr>
              <a:t>Identification d’élèves éligibles, relai de l’information et accompagnement dans la démarche d’inscription. </a:t>
            </a:r>
          </a:p>
          <a:p>
            <a:pPr marL="971550" lvl="1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2200" i="1" dirty="0"/>
              <a:t>Déclinaison locale du dispositif (accueil d’ateliers dans vos établissements)</a:t>
            </a:r>
          </a:p>
          <a:p>
            <a:pPr marL="971550" lvl="1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2200" i="1" dirty="0">
                <a:solidFill>
                  <a:schemeClr val="tx1"/>
                </a:solidFill>
              </a:rPr>
              <a:t>Identification d’un professeur référe</a:t>
            </a:r>
            <a:r>
              <a:rPr lang="fr-FR" sz="2200" i="1" dirty="0"/>
              <a:t>nt assurant un suivi complémentaire de l’élève</a:t>
            </a:r>
          </a:p>
          <a:p>
            <a:pPr marL="971550" lvl="1" indent="-285750">
              <a:lnSpc>
                <a:spcPct val="100000"/>
              </a:lnSpc>
              <a:spcBef>
                <a:spcPts val="0"/>
              </a:spcBef>
              <a:defRPr/>
            </a:pPr>
            <a:endParaRPr lang="fr-FR" sz="2200" i="1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fr-FR" sz="1800" b="1" dirty="0">
                <a:solidFill>
                  <a:schemeClr val="tx1"/>
                </a:solidFill>
              </a:rPr>
              <a:t>Une équipe dédiée à cette action ; disponible pour les élèves et les établissements.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A07034E-FDC2-9011-0C13-354849A59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Mobilisez vos élèves autour du dispositif !</a:t>
            </a:r>
          </a:p>
        </p:txBody>
      </p:sp>
    </p:spTree>
    <p:extLst>
      <p:ext uri="{BB962C8B-B14F-4D97-AF65-F5344CB8AC3E}">
        <p14:creationId xmlns:p14="http://schemas.microsoft.com/office/powerpoint/2010/main" val="2970809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72A469-943D-1D5B-C5BD-0291812552F0}"/>
              </a:ext>
            </a:extLst>
          </p:cNvPr>
          <p:cNvSpPr/>
          <p:nvPr/>
        </p:nvSpPr>
        <p:spPr>
          <a:xfrm>
            <a:off x="594807" y="2383760"/>
            <a:ext cx="1775532" cy="2528180"/>
          </a:xfrm>
          <a:prstGeom prst="rect">
            <a:avLst/>
          </a:prstGeom>
          <a:solidFill>
            <a:srgbClr val="EEB33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57FDCCD-68B9-C5D1-D5ED-97FADA9DAFC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902998" y="2220949"/>
            <a:ext cx="8976526" cy="375136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Chers lycéennes et lycéens, </a:t>
            </a:r>
          </a:p>
          <a:p>
            <a:pPr algn="just">
              <a:spcBef>
                <a:spcPts val="0"/>
              </a:spcBef>
            </a:pPr>
            <a:endParaRPr lang="fr-FR" sz="1200" b="0" i="1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Ayant moi-même participé au dispositif « Mon projet dans le sup », je peux vous en dire quelques mots. Tout d’abord, j’ai choisi d’y participer afin de m’entraîner à prendre la parole en public. </a:t>
            </a:r>
          </a:p>
          <a:p>
            <a:pPr algn="just">
              <a:spcBef>
                <a:spcPts val="0"/>
              </a:spcBef>
            </a:pPr>
            <a:endParaRPr lang="fr-FR" sz="1200" b="0" i="1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L’oral fut en effet le plus formateur pour moi car il a fallu mettre des mots sur mon « projet d’orientation » que tous me demandaient et ça m’a forcé à réellement me demander :  « Qu’est-ce que j’ai vraiment envie de faire l’année prochaine ? Dans quoi est-ce que je me projette le plus ? ». Expliquer tout ce chemin de réflexion devant un jury dans un bel amphithéâtre peut paraître difficile mais c’est primordial de s’investir pour son futur. Le retour des jurés y participe grandement.</a:t>
            </a:r>
          </a:p>
          <a:p>
            <a:pPr algn="just">
              <a:spcBef>
                <a:spcPts val="0"/>
              </a:spcBef>
            </a:pPr>
            <a:endParaRPr lang="fr-FR" sz="1200" b="0" i="1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J’ai un peu fait les choses à l’envers mais vous devrez d’abord écrire une lettre de motivation importante tant sur la forme que sur le fond. Elle vous servira énormément pour </a:t>
            </a:r>
            <a:r>
              <a:rPr lang="fr-FR" sz="1200" b="0" i="1" dirty="0" err="1">
                <a:solidFill>
                  <a:schemeClr val="tx1"/>
                </a:solidFill>
                <a:latin typeface="Lato" panose="020F0502020204030203" pitchFamily="34" charset="0"/>
              </a:rPr>
              <a:t>Parcoursup</a:t>
            </a: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 mais même plus tard. Là encore les commentaires des jurés très constructifs aident à élargir les perspectives et à envisager ce qui nous paraissait pourtant inenvisageable. </a:t>
            </a:r>
          </a:p>
          <a:p>
            <a:pPr algn="just">
              <a:spcBef>
                <a:spcPts val="0"/>
              </a:spcBef>
            </a:pPr>
            <a:endParaRPr lang="fr-FR" sz="1200" b="0" i="1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Toutes les personnes qui coordonnent ce dispositif ont pour but de vous mener à la réussite et leurs motivations sont honorables.</a:t>
            </a:r>
          </a:p>
          <a:p>
            <a:pPr algn="just">
              <a:spcBef>
                <a:spcPts val="0"/>
              </a:spcBef>
            </a:pPr>
            <a:endParaRPr lang="fr-FR" sz="1200" b="0" i="1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algn="just">
              <a:spcBef>
                <a:spcPts val="0"/>
              </a:spcBef>
            </a:pP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Vous l’avez compris, ce projet m’a aidée, m’a éclairée et m’a guidée. J’espère sincèrement qu’il en sera de même pour vous. </a:t>
            </a:r>
          </a:p>
          <a:p>
            <a:pPr algn="just">
              <a:spcBef>
                <a:spcPts val="0"/>
              </a:spcBef>
            </a:pPr>
            <a:r>
              <a:rPr lang="fr-FR" sz="1200" b="0" i="1" dirty="0">
                <a:solidFill>
                  <a:schemeClr val="tx1"/>
                </a:solidFill>
                <a:latin typeface="Lato" panose="020F0502020204030203" pitchFamily="34" charset="0"/>
              </a:rPr>
              <a:t>Pour finir, si vous ne deviez retenir qu’une chose : soyez AMBITIEUX, suivez vos RÊVES et croyez en VOUS !</a:t>
            </a:r>
          </a:p>
          <a:p>
            <a:pPr algn="just">
              <a:spcBef>
                <a:spcPts val="0"/>
              </a:spcBef>
            </a:pPr>
            <a:endParaRPr lang="fr-FR" sz="15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>
              <a:spcBef>
                <a:spcPts val="0"/>
              </a:spcBef>
            </a:pPr>
            <a:r>
              <a:rPr lang="fr-FR" sz="1500" b="1" dirty="0">
                <a:solidFill>
                  <a:schemeClr val="tx1"/>
                </a:solidFill>
                <a:latin typeface="Lato" panose="020F0502020204030203" pitchFamily="34" charset="0"/>
              </a:rPr>
              <a:t>- Louise</a:t>
            </a:r>
            <a:endParaRPr lang="fr-FR" sz="1500" b="1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FB27661-3BEE-7F2D-3938-49FAAC10F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 témoignage de Louise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96C4A8D-8711-42B0-E5D0-EDBA0F14D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57" y="2339637"/>
            <a:ext cx="1896134" cy="2528180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475769A-1474-5B2C-CF44-79010003FFD3}"/>
              </a:ext>
            </a:extLst>
          </p:cNvPr>
          <p:cNvCxnSpPr/>
          <p:nvPr/>
        </p:nvCxnSpPr>
        <p:spPr>
          <a:xfrm>
            <a:off x="0" y="6041877"/>
            <a:ext cx="121920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931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712DE3B-8727-CACE-C1BF-23CF6854E043}"/>
              </a:ext>
            </a:extLst>
          </p:cNvPr>
          <p:cNvCxnSpPr/>
          <p:nvPr/>
        </p:nvCxnSpPr>
        <p:spPr>
          <a:xfrm>
            <a:off x="0" y="6041877"/>
            <a:ext cx="121920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6D232FC-CB3F-90D9-3EB1-48F70E0D85A9}"/>
              </a:ext>
            </a:extLst>
          </p:cNvPr>
          <p:cNvSpPr txBox="1"/>
          <p:nvPr/>
        </p:nvSpPr>
        <p:spPr>
          <a:xfrm>
            <a:off x="1021976" y="2348744"/>
            <a:ext cx="1050263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J’ai participé à « Mon Projet dans le Sup », il y a 3 ans. Cela </a:t>
            </a:r>
            <a:r>
              <a:rPr lang="fr-FR" sz="1200" kern="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 semble loin derrière maintenant, mais je sais qu’à l’époque y participer m’avait donné beaucoup d’assurance dans mon choix de domaine d’étude.</a:t>
            </a:r>
          </a:p>
          <a:p>
            <a:pPr algn="just"/>
            <a:endParaRPr lang="fr-FR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just"/>
            <a:r>
              <a:rPr lang="fr-FR" sz="1200" kern="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</a:t>
            </a:r>
            <a:r>
              <a:rPr lang="fr-FR" sz="1200" kern="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’avais expliqué à mes tuteurs mon intérêt pour la culture japonaise et ma volonté de l’étudier. </a:t>
            </a: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L’équipe pédagogique, à l’écoute de mes envies et passions, m’a aidé à façonner mon projet d’orientation de manière à ce qu’il corresponde à mes intérêts. La méthodologie de la rédaction, et en particulier de la lettre de motivation, m’a beaucoup servi. J’ai pu mettre des mots, des noms sur la formation qui correspondait à mes envies, et réfléchir à mes possibilités. </a:t>
            </a:r>
          </a:p>
          <a:p>
            <a:pPr algn="just"/>
            <a:endParaRPr lang="fr-FR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just"/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Après deux années à </a:t>
            </a:r>
            <a:r>
              <a:rPr lang="fr-FR" sz="1200" kern="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consacrer toute mon énergie à progresser en japonais, à participer en tant que membre du bureau aux activités des associations étudiantes franco-japonaises de mon université, à préparer des lettres de motivation,</a:t>
            </a:r>
            <a:r>
              <a:rPr lang="fr-FR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j’ai pu réaliser mon rêve : poursuivre mes études au Japon. </a:t>
            </a:r>
            <a:r>
              <a:rPr lang="fr-FR" sz="1200" kern="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Je suis heureuse et honorée que mes efforts aient payé et que je puisse passer cette troisième année de licence à Okayama.</a:t>
            </a:r>
          </a:p>
          <a:p>
            <a:pPr algn="just"/>
            <a:endParaRPr lang="fr-FR" sz="1200" kern="0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just"/>
            <a:r>
              <a:rPr lang="fr-FR" sz="12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“Mon Projet dans le Sup” m’a vraiment permis d’apprendre à me projeter dans une formation et ses débouchés. J’ai aussi appris que mes parcours universitaires et professionnels ne sont pas des choses fixes mais amenées à évoluer avec le temps, et que leur seule ligne directrice est celle des moyens que je me donne pour réaliser mes projets d’avenir.</a:t>
            </a:r>
          </a:p>
          <a:p>
            <a:endParaRPr lang="fr-FR" sz="1200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fr-FR" sz="1200" b="1" dirty="0">
                <a:latin typeface="Lato" panose="020F0502020204030203" pitchFamily="34" charset="0"/>
              </a:rPr>
              <a:t> </a:t>
            </a:r>
            <a:r>
              <a:rPr lang="fr-FR" sz="1200" b="1" dirty="0">
                <a:solidFill>
                  <a:schemeClr val="tx1"/>
                </a:solidFill>
                <a:latin typeface="Lato" panose="020F0502020204030203" pitchFamily="34" charset="0"/>
              </a:rPr>
              <a:t>- Lou</a:t>
            </a:r>
            <a:endParaRPr lang="fr-FR" sz="1200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Titre 16">
            <a:extLst>
              <a:ext uri="{FF2B5EF4-FFF2-40B4-BE49-F238E27FC236}">
                <a16:creationId xmlns:a16="http://schemas.microsoft.com/office/drawing/2014/main" id="{ED63532C-894F-A1D2-505F-7921486B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 témoignage de Lou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9688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FB27661-3BEE-7F2D-3938-49FAAC10F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La lettre de motivation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ECF2790-7AA5-7193-6449-4651DB64DCD0}"/>
              </a:ext>
            </a:extLst>
          </p:cNvPr>
          <p:cNvSpPr txBox="1"/>
          <p:nvPr/>
        </p:nvSpPr>
        <p:spPr>
          <a:xfrm>
            <a:off x="311427" y="2221505"/>
            <a:ext cx="11006431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</a:rPr>
              <a:t>Rédaction d’une </a:t>
            </a:r>
            <a:r>
              <a:rPr lang="fr-FR" sz="1600" b="1" dirty="0">
                <a:solidFill>
                  <a:schemeClr val="tx1"/>
                </a:solidFill>
                <a:latin typeface="Lato" panose="020F0502020204030203" pitchFamily="34" charset="0"/>
              </a:rPr>
              <a:t>lettre de motivation générale et globale </a:t>
            </a: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</a:rPr>
              <a:t>sur le projet d’études supérieures ou le projet professionnel, c’est un outil </a:t>
            </a:r>
            <a:r>
              <a:rPr lang="fr-FR" sz="1600" b="1" dirty="0">
                <a:solidFill>
                  <a:schemeClr val="tx1"/>
                </a:solidFill>
                <a:latin typeface="Lato" panose="020F0502020204030203" pitchFamily="34" charset="0"/>
              </a:rPr>
              <a:t>préprofessionnel</a:t>
            </a: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</a:rPr>
              <a:t> plus poussé que le projet de formation motivé Parcoursup.</a:t>
            </a:r>
          </a:p>
          <a:p>
            <a:endParaRPr lang="fr-FR" sz="1600" dirty="0">
              <a:latin typeface="Lato" panose="020F0502020204030203" pitchFamily="34" charset="0"/>
            </a:endParaRPr>
          </a:p>
          <a:p>
            <a:r>
              <a:rPr lang="fr-FR" sz="1600" dirty="0">
                <a:latin typeface="Lato" panose="020F0502020204030203" pitchFamily="34" charset="0"/>
              </a:rPr>
              <a:t>Objectif: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Lato" panose="020F0502020204030203" pitchFamily="34" charset="0"/>
              </a:rPr>
              <a:t>Savoir se présenter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</a:rPr>
              <a:t>Explorer et r</a:t>
            </a:r>
            <a:r>
              <a:rPr lang="fr-FR" sz="1600" dirty="0">
                <a:latin typeface="Lato" panose="020F0502020204030203" pitchFamily="34" charset="0"/>
              </a:rPr>
              <a:t>epérer les formations, écoles, </a:t>
            </a:r>
            <a:r>
              <a:rPr lang="fr-FR" sz="1600" dirty="0" err="1">
                <a:latin typeface="Lato" panose="020F0502020204030203" pitchFamily="34" charset="0"/>
              </a:rPr>
              <a:t>etc</a:t>
            </a:r>
            <a:endParaRPr lang="fr-FR" sz="1600" dirty="0">
              <a:latin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</a:rPr>
              <a:t>Traduire ses expériences professionnelles, personnelles et scolaires en compétences</a:t>
            </a:r>
          </a:p>
          <a:p>
            <a:endParaRPr lang="fr-FR" sz="1600" dirty="0">
              <a:latin typeface="Lato" panose="020F0502020204030203" pitchFamily="34" charset="0"/>
            </a:endParaRPr>
          </a:p>
          <a:p>
            <a:endParaRPr lang="fr-FR" sz="16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</a:rPr>
              <a:t>La lettre de motivation est à rendre au plus tard le </a:t>
            </a:r>
            <a:r>
              <a:rPr lang="fr-FR" sz="1600" b="1" dirty="0">
                <a:latin typeface="Lato" panose="020F0502020204030203" pitchFamily="34" charset="0"/>
              </a:rPr>
              <a:t>9 </a:t>
            </a:r>
            <a:r>
              <a:rPr lang="fr-FR" sz="1600" b="1" dirty="0">
                <a:solidFill>
                  <a:schemeClr val="tx1"/>
                </a:solidFill>
                <a:latin typeface="Lato" panose="020F0502020204030203" pitchFamily="34" charset="0"/>
              </a:rPr>
              <a:t>mars 2026 </a:t>
            </a: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</a:rPr>
              <a:t>à l’adresse </a:t>
            </a:r>
            <a:r>
              <a:rPr lang="fr-FR" sz="1600" b="0" dirty="0">
                <a:solidFill>
                  <a:schemeClr val="tx1"/>
                </a:solidFill>
                <a:latin typeface="Lato" panose="020F0502020204030203" pitchFamily="34" charset="0"/>
                <a:hlinkClick r:id="rId2"/>
              </a:rPr>
              <a:t>acorda@sciencespo-toulouse.fr</a:t>
            </a:r>
            <a:endParaRPr lang="fr-FR" sz="1600" b="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endParaRPr lang="fr-FR" sz="1500" dirty="0">
              <a:latin typeface="Lato" panose="020F0502020204030203" pitchFamily="34" charset="0"/>
            </a:endParaRPr>
          </a:p>
          <a:p>
            <a:endParaRPr lang="fr-FR" sz="15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428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2317</TotalTime>
  <Words>1504</Words>
  <Application>Microsoft Office PowerPoint</Application>
  <PresentationFormat>Grand écran</PresentationFormat>
  <Paragraphs>147</Paragraphs>
  <Slides>13</Slides>
  <Notes>0</Notes>
  <HiddenSlides>5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AntennaCond Bold</vt:lpstr>
      <vt:lpstr>Arial</vt:lpstr>
      <vt:lpstr>Arial Black</vt:lpstr>
      <vt:lpstr>Calibri</vt:lpstr>
      <vt:lpstr>Lato</vt:lpstr>
      <vt:lpstr>Lato Black</vt:lpstr>
      <vt:lpstr>Thème Office</vt:lpstr>
      <vt:lpstr>Mon Projet dans le Sup</vt:lpstr>
      <vt:lpstr>L’action de Mon projet dans le sup</vt:lpstr>
      <vt:lpstr>Présentation PowerPoint</vt:lpstr>
      <vt:lpstr>Présentation PowerPoint</vt:lpstr>
      <vt:lpstr>Pourquoi participer à Mon projet dans le Sup</vt:lpstr>
      <vt:lpstr>Mobilisez vos élèves autour du dispositif !</vt:lpstr>
      <vt:lpstr>Le témoignage de Louise</vt:lpstr>
      <vt:lpstr>Le témoignage de Lou </vt:lpstr>
      <vt:lpstr>La lettre de motivation</vt:lpstr>
      <vt:lpstr>L’oral</vt:lpstr>
      <vt:lpstr>L’accompagnement personnalisé</vt:lpstr>
      <vt:lpstr>Le rôle de l’enseignant référent</vt:lpstr>
      <vt:lpstr>Informations pratiques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DirCom UFTMP-M Ducolombier</dc:creator>
  <cp:lastModifiedBy>TAGLIAFERRO ESTELLE</cp:lastModifiedBy>
  <cp:revision>104</cp:revision>
  <dcterms:created xsi:type="dcterms:W3CDTF">2019-12-09T21:03:37Z</dcterms:created>
  <dcterms:modified xsi:type="dcterms:W3CDTF">2025-11-24T13:22:27Z</dcterms:modified>
</cp:coreProperties>
</file>