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>
      <p:cViewPr varScale="1">
        <p:scale>
          <a:sx n="120" d="100"/>
          <a:sy n="120" d="100"/>
        </p:scale>
        <p:origin x="140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96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60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24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721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07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67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072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0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449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40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4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735A7-5A42-4813-B52B-F846FDBE5F31}" type="datetimeFigureOut">
              <a:rPr lang="fr-FR" smtClean="0"/>
              <a:t>01/11/2020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AE933-B64A-4B27-8796-26D20A5C13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00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084C3A-A6E2-4CD6-AC8C-DE3A3AADA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21888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dirty="0">
                <a:solidFill>
                  <a:srgbClr val="FF0000"/>
                </a:solidFill>
              </a:rPr>
              <a:t>Les solutions </a:t>
            </a:r>
          </a:p>
        </p:txBody>
      </p:sp>
    </p:spTree>
    <p:extLst>
      <p:ext uri="{BB962C8B-B14F-4D97-AF65-F5344CB8AC3E}">
        <p14:creationId xmlns:p14="http://schemas.microsoft.com/office/powerpoint/2010/main" val="3258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7"/>
    </mc:Choice>
    <mc:Fallback xmlns="">
      <p:transition spd="slow" advTm="396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71600" y="33265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0000"/>
                </a:solidFill>
              </a:rPr>
              <a:t>Qu’est ce qu’une solution 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7387" y="98072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C’est un mélange homogène obtenu en dissolvant une substance (solide, aqueuse ou gazeuse) dans un liquide.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99592" y="269962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 le solvant est l’eau, c’est alors une solution aqueuse.</a:t>
            </a:r>
          </a:p>
        </p:txBody>
      </p:sp>
      <p:pic>
        <p:nvPicPr>
          <p:cNvPr id="1026" name="Picture 2" descr="Résultat d’images pour solution aque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64068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ésultat d’images pour solution aqueu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296" y="3453003"/>
            <a:ext cx="2352260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202972" y="5811853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Exemple de deux solutions que l’on trouve en pharmacie.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99592" y="1961996"/>
            <a:ext cx="6732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</a:t>
            </a:r>
            <a:r>
              <a:rPr lang="fr-FR" u="sng" dirty="0"/>
              <a:t>substance</a:t>
            </a:r>
            <a:r>
              <a:rPr lang="fr-FR" dirty="0"/>
              <a:t> que l’on dissout est appelée : </a:t>
            </a:r>
            <a:r>
              <a:rPr lang="fr-FR" b="1" dirty="0">
                <a:solidFill>
                  <a:srgbClr val="FF0000"/>
                </a:solidFill>
              </a:rPr>
              <a:t>le soluté</a:t>
            </a:r>
            <a:r>
              <a:rPr lang="fr-FR" b="1" dirty="0"/>
              <a:t>.</a:t>
            </a:r>
          </a:p>
          <a:p>
            <a:r>
              <a:rPr lang="fr-FR" dirty="0"/>
              <a:t>Le </a:t>
            </a:r>
            <a:r>
              <a:rPr lang="fr-FR" u="sng" dirty="0"/>
              <a:t>liquide</a:t>
            </a:r>
            <a:r>
              <a:rPr lang="fr-FR" dirty="0"/>
              <a:t> qui dissout le soluté est appelé : </a:t>
            </a:r>
            <a:r>
              <a:rPr lang="fr-FR" b="1" dirty="0">
                <a:solidFill>
                  <a:srgbClr val="FF0000"/>
                </a:solidFill>
              </a:rPr>
              <a:t>le solvant</a:t>
            </a:r>
            <a:r>
              <a:rPr lang="fr-FR" b="1" dirty="0"/>
              <a:t>.</a:t>
            </a:r>
          </a:p>
          <a:p>
            <a:endParaRPr lang="fr-FR" dirty="0"/>
          </a:p>
        </p:txBody>
      </p:sp>
      <p:pic>
        <p:nvPicPr>
          <p:cNvPr id="2" name="Picture 2" descr="Résultat d’images pour  solution aqueuse et soluté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039887"/>
            <a:ext cx="1517881" cy="205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829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273">
        <p:fade/>
      </p:transition>
    </mc:Choice>
    <mc:Fallback xmlns="">
      <p:transition spd="med" advTm="382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  <p:bldP spid="7" grpId="0"/>
      <p:bldP spid="8" grpId="0"/>
      <p:bldP spid="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83568" y="476672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Une solution peut être plus ou moins concentrée, c’est-à-dire qu’il y a plus ou moins de soluté dissous pour un même volume de solution.</a:t>
            </a:r>
          </a:p>
          <a:p>
            <a:pPr algn="just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80229" y="2424827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On définit alors la </a:t>
            </a:r>
            <a:r>
              <a:rPr lang="fr-FR" b="1" dirty="0">
                <a:solidFill>
                  <a:srgbClr val="FF0000"/>
                </a:solidFill>
              </a:rPr>
              <a:t>concentration en masse en soluté </a:t>
            </a:r>
            <a:r>
              <a:rPr lang="fr-FR" dirty="0"/>
              <a:t>:</a:t>
            </a:r>
          </a:p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103121" y="3094853"/>
                <a:ext cx="5075095" cy="72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/>
                  <a:t>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1" i="1" dirty="0" smtClean="0">
                            <a:latin typeface="Cambria Math"/>
                          </a:rPr>
                          <m:t>𝒎𝒂𝒔𝒔𝒆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 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𝒅𝒆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 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𝒔𝒐𝒍𝒖𝒕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é </m:t>
                        </m:r>
                        <m:r>
                          <a:rPr lang="fr-FR" sz="2800" b="1" i="1" dirty="0" smtClean="0">
                            <a:latin typeface="Cambria Math" panose="02040503050406030204" pitchFamily="18" charset="0"/>
                          </a:rPr>
                          <m:t>𝒅𝒊𝒔𝒔𝒐𝒖𝒔</m:t>
                        </m:r>
                      </m:num>
                      <m:den>
                        <m:r>
                          <a:rPr lang="fr-FR" sz="2800" b="1" i="1" dirty="0" smtClean="0">
                            <a:latin typeface="Cambria Math"/>
                          </a:rPr>
                          <m:t>𝒗𝒐𝒍𝒖𝒎𝒆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 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𝒅𝒆</m:t>
                        </m:r>
                        <m:r>
                          <a:rPr lang="fr-FR" sz="2800" b="1" i="1" dirty="0" smtClean="0">
                            <a:latin typeface="Cambria Math"/>
                          </a:rPr>
                          <m:t> </m:t>
                        </m:r>
                        <m:r>
                          <a:rPr lang="fr-FR" sz="2800" b="1" i="1" dirty="0" smtClean="0">
                            <a:latin typeface="Cambria Math" panose="02040503050406030204" pitchFamily="18" charset="0"/>
                          </a:rPr>
                          <m:t>𝒍𝒂</m:t>
                        </m:r>
                        <m:r>
                          <a:rPr lang="fr-FR" sz="2800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800" b="1" i="1" dirty="0" smtClean="0">
                            <a:latin typeface="Cambria Math" panose="02040503050406030204" pitchFamily="18" charset="0"/>
                          </a:rPr>
                          <m:t>𝒔𝒐𝒍𝒖𝒕𝒊𝒐𝒏</m:t>
                        </m:r>
                        <m:r>
                          <m:rPr>
                            <m:nor/>
                          </m:rPr>
                          <a:rPr lang="fr-FR" sz="2800" b="1" dirty="0" smtClean="0"/>
                          <m:t> </m:t>
                        </m:r>
                      </m:den>
                    </m:f>
                  </m:oMath>
                </a14:m>
                <a:r>
                  <a:rPr lang="fr-FR" sz="2800" b="1" dirty="0"/>
                  <a:t>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1" i="1" dirty="0" smtClean="0">
                            <a:latin typeface="Cambria Math"/>
                          </a:rPr>
                          <m:t>𝒎</m:t>
                        </m:r>
                        <m:r>
                          <a:rPr lang="fr-FR" sz="2800" b="1" i="1" baseline="-25000" dirty="0" smtClean="0">
                            <a:latin typeface="Cambria Math" panose="02040503050406030204" pitchFamily="18" charset="0"/>
                          </a:rPr>
                          <m:t>𝒔𝒐𝒍𝒖𝒕</m:t>
                        </m:r>
                        <m:r>
                          <a:rPr lang="fr-FR" sz="2800" b="1" i="1" baseline="-25000" dirty="0" smtClean="0">
                            <a:latin typeface="Cambria Math" panose="02040503050406030204" pitchFamily="18" charset="0"/>
                          </a:rPr>
                          <m:t>é</m:t>
                        </m:r>
                      </m:num>
                      <m:den>
                        <m:r>
                          <a:rPr lang="fr-FR" sz="2800" b="1" i="1" dirty="0" smtClean="0">
                            <a:latin typeface="Cambria Math"/>
                          </a:rPr>
                          <m:t>𝑽</m:t>
                        </m:r>
                        <m:r>
                          <a:rPr lang="fr-FR" sz="2800" b="1" i="1" baseline="-25000" dirty="0" smtClean="0">
                            <a:latin typeface="Cambria Math" panose="02040503050406030204" pitchFamily="18" charset="0"/>
                          </a:rPr>
                          <m:t>𝒔𝒐𝒍</m:t>
                        </m:r>
                      </m:den>
                    </m:f>
                  </m:oMath>
                </a14:m>
                <a:endParaRPr lang="fr-FR" sz="2800" b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121" y="3094853"/>
                <a:ext cx="5075095" cy="722442"/>
              </a:xfrm>
              <a:prstGeom prst="rect">
                <a:avLst/>
              </a:prstGeom>
              <a:blipFill>
                <a:blip r:embed="rId3"/>
                <a:stretch>
                  <a:fillRect l="-2401" b="-118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cteur droit avec flèche 8"/>
          <p:cNvCxnSpPr/>
          <p:nvPr/>
        </p:nvCxnSpPr>
        <p:spPr>
          <a:xfrm flipV="1">
            <a:off x="1455049" y="3498191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cxnSpLocks/>
          </p:cNvCxnSpPr>
          <p:nvPr/>
        </p:nvCxnSpPr>
        <p:spPr>
          <a:xfrm flipH="1" flipV="1">
            <a:off x="6881969" y="3756670"/>
            <a:ext cx="810192" cy="569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6552095" y="2837622"/>
            <a:ext cx="612068" cy="384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037301" y="4168951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g/L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149166" y="2586151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7725230" y="419539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863588" y="563523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Plus la concentration en masse est grande, plus la solution est concentrée, plus il y a de soluté dissous pour un même volume de solution.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80229" y="140012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Exemple</a:t>
            </a:r>
            <a:r>
              <a:rPr lang="fr-FR" dirty="0"/>
              <a:t> : Une eau sucrée est d’autant plus concentrée (et a ainsi un goût d’autant plus prononcé) que la masse de sucre dissous dans 1 L d’eau est grande.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BDF2342-66C4-4C61-BA49-3E6C12F40120}"/>
              </a:ext>
            </a:extLst>
          </p:cNvPr>
          <p:cNvSpPr txBox="1"/>
          <p:nvPr/>
        </p:nvSpPr>
        <p:spPr>
          <a:xfrm>
            <a:off x="680228" y="4869150"/>
            <a:ext cx="8068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Exemple</a:t>
            </a:r>
            <a:r>
              <a:rPr lang="fr-FR" dirty="0"/>
              <a:t> : Une solution sucrée de concentration en masse égale à 20 g/L signifie que dans 1 litre de solution, 20 g de sucre sont dissous.</a:t>
            </a:r>
          </a:p>
          <a:p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504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41"/>
    </mc:Choice>
    <mc:Fallback xmlns="">
      <p:transition spd="slow" advTm="5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4" grpId="0"/>
      <p:bldP spid="15" grpId="0"/>
      <p:bldP spid="16" grpId="0"/>
      <p:bldP spid="2" grpId="0"/>
      <p:bldP spid="3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E2C7CCE8-B8DA-431F-9E92-937787B7A641}"/>
              </a:ext>
            </a:extLst>
          </p:cNvPr>
          <p:cNvSpPr txBox="1"/>
          <p:nvPr/>
        </p:nvSpPr>
        <p:spPr>
          <a:xfrm>
            <a:off x="971600" y="33265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0000"/>
                </a:solidFill>
              </a:rPr>
              <a:t>Comment préparer une solution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720B5BE-B8CC-4A47-A279-B1098A1D6D48}"/>
              </a:ext>
            </a:extLst>
          </p:cNvPr>
          <p:cNvSpPr txBox="1"/>
          <p:nvPr/>
        </p:nvSpPr>
        <p:spPr>
          <a:xfrm>
            <a:off x="971600" y="1068941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Deux méthodes sont possibles.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264D145-801E-4716-B543-8951D04E6751}"/>
              </a:ext>
            </a:extLst>
          </p:cNvPr>
          <p:cNvSpPr txBox="1"/>
          <p:nvPr/>
        </p:nvSpPr>
        <p:spPr>
          <a:xfrm>
            <a:off x="395536" y="244962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</a:rPr>
              <a:t>Par dissolution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5D6C063-16F1-40F4-9075-BDCD606FB183}"/>
              </a:ext>
            </a:extLst>
          </p:cNvPr>
          <p:cNvSpPr txBox="1"/>
          <p:nvPr/>
        </p:nvSpPr>
        <p:spPr>
          <a:xfrm>
            <a:off x="268208" y="2991562"/>
            <a:ext cx="3893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b="1" dirty="0"/>
              <a:t>Principe</a:t>
            </a:r>
            <a:r>
              <a:rPr lang="fr-FR" dirty="0"/>
              <a:t> : On introduit une certaine quantité de soluté dans un volume de solvant.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6B440BE-C60C-439F-8D56-96F2D694DAB1}"/>
              </a:ext>
            </a:extLst>
          </p:cNvPr>
          <p:cNvSpPr txBox="1"/>
          <p:nvPr/>
        </p:nvSpPr>
        <p:spPr>
          <a:xfrm>
            <a:off x="268208" y="4050303"/>
            <a:ext cx="3893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/>
              <a:t>Exemple</a:t>
            </a:r>
            <a:r>
              <a:rPr lang="fr-FR" dirty="0"/>
              <a:t> : On introduit un morceau de sucre dans un volume d’eau. Après agitation on obtient une solution sucrée.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4C7DF21-0B60-4C48-A1B5-C04C2B83D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401024"/>
            <a:ext cx="1061245" cy="102506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F558565-1786-4A6E-95E9-7FE583765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962573">
            <a:off x="5443192" y="1443399"/>
            <a:ext cx="1061245" cy="102506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DD694796-16CF-479A-848B-4D0FAA0274A4}"/>
              </a:ext>
            </a:extLst>
          </p:cNvPr>
          <p:cNvSpPr txBox="1"/>
          <p:nvPr/>
        </p:nvSpPr>
        <p:spPr>
          <a:xfrm>
            <a:off x="5009576" y="242609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</a:rPr>
              <a:t>Par dilution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0379B7C-4939-497B-9241-0B4F67071EB2}"/>
              </a:ext>
            </a:extLst>
          </p:cNvPr>
          <p:cNvSpPr txBox="1"/>
          <p:nvPr/>
        </p:nvSpPr>
        <p:spPr>
          <a:xfrm>
            <a:off x="4614696" y="2950216"/>
            <a:ext cx="4133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b="1" dirty="0"/>
              <a:t>Principe</a:t>
            </a:r>
            <a:r>
              <a:rPr lang="fr-FR" dirty="0"/>
              <a:t> : On prélève un certain volume de solution concentrée et on ajoute du solvant. La solution obtenue est moins concentrée.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AB6EAC7-D844-4675-918F-83C08D3DB4BE}"/>
              </a:ext>
            </a:extLst>
          </p:cNvPr>
          <p:cNvSpPr txBox="1"/>
          <p:nvPr/>
        </p:nvSpPr>
        <p:spPr>
          <a:xfrm>
            <a:off x="4594662" y="4295297"/>
            <a:ext cx="4280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/>
              <a:t>Exemple</a:t>
            </a:r>
            <a:r>
              <a:rPr lang="fr-FR" dirty="0"/>
              <a:t> : On prélève 10 </a:t>
            </a:r>
            <a:r>
              <a:rPr lang="fr-FR" dirty="0" err="1"/>
              <a:t>mL</a:t>
            </a:r>
            <a:r>
              <a:rPr lang="fr-FR" dirty="0"/>
              <a:t> de solution sucrée très concentrée et on rajoute 40 </a:t>
            </a:r>
            <a:r>
              <a:rPr lang="fr-FR" dirty="0" err="1"/>
              <a:t>mL</a:t>
            </a:r>
            <a:r>
              <a:rPr lang="fr-FR" dirty="0"/>
              <a:t> d’eau. La solution obtenue est 5 fois moins sucrée (5 fois moins concentrée).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34702DE-07B6-44A9-9F66-52363C3D3D83}"/>
              </a:ext>
            </a:extLst>
          </p:cNvPr>
          <p:cNvSpPr txBox="1"/>
          <p:nvPr/>
        </p:nvSpPr>
        <p:spPr>
          <a:xfrm>
            <a:off x="282740" y="5386043"/>
            <a:ext cx="4105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i="1" dirty="0">
                <a:solidFill>
                  <a:srgbClr val="008000"/>
                </a:solidFill>
              </a:rPr>
              <a:t>Voir la vidéo 1 « dissolution »</a:t>
            </a:r>
          </a:p>
          <a:p>
            <a:pPr algn="just"/>
            <a:r>
              <a:rPr lang="fr-FR" sz="1600" i="1" dirty="0">
                <a:solidFill>
                  <a:srgbClr val="008000"/>
                </a:solidFill>
              </a:rPr>
              <a:t>Voir la vidéo 2 « réalisation d’une dissolution »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E812199-C3B8-48C4-9D8B-BC9A8A1EFFCA}"/>
              </a:ext>
            </a:extLst>
          </p:cNvPr>
          <p:cNvSpPr txBox="1"/>
          <p:nvPr/>
        </p:nvSpPr>
        <p:spPr>
          <a:xfrm>
            <a:off x="4614696" y="5570155"/>
            <a:ext cx="4105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i="1" dirty="0">
                <a:solidFill>
                  <a:srgbClr val="008000"/>
                </a:solidFill>
              </a:rPr>
              <a:t>Voir la vidéo 3 « dilution »</a:t>
            </a:r>
          </a:p>
          <a:p>
            <a:pPr algn="just"/>
            <a:r>
              <a:rPr lang="fr-FR" sz="1600" i="1" dirty="0">
                <a:solidFill>
                  <a:srgbClr val="008000"/>
                </a:solidFill>
              </a:rPr>
              <a:t>Voir la vidéo 4 « réalisation d’une dilution 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440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0"/>
    </mc:Choice>
    <mc:Fallback xmlns="">
      <p:transition spd="slow" advTm="3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uiExpand="1" build="p"/>
      <p:bldP spid="10" grpId="0" build="p"/>
      <p:bldP spid="19" grpId="0"/>
      <p:bldP spid="20" grpId="0" uiExpand="1" build="p"/>
      <p:bldP spid="21" grpId="0" build="p"/>
      <p:bldP spid="22" grpId="0" uiExpand="1" build="p"/>
      <p:bldP spid="2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09573B-DDE7-4CFF-BA1C-2CCBD14DB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2286000"/>
            <a:ext cx="5626968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Fin du diaporama</a:t>
            </a:r>
            <a:br>
              <a:rPr lang="fr-FR" dirty="0"/>
            </a:br>
            <a:br>
              <a:rPr lang="fr-FR" dirty="0"/>
            </a:br>
            <a:r>
              <a:rPr lang="fr-FR" sz="3600" i="1" dirty="0">
                <a:solidFill>
                  <a:srgbClr val="0000FF"/>
                </a:solidFill>
              </a:rPr>
              <a:t>Consulter les vidéos 1 à 4 pour faire la suite de l’activité.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871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1.4|7.2|6.3|7.8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|0.5|0.4|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2|0.1|0.2|0.2|0.1|0.1|0.2|0.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326</Words>
  <Application>Microsoft Macintosh PowerPoint</Application>
  <PresentationFormat>Affichage à l'écran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 Math</vt:lpstr>
      <vt:lpstr>Thème Office</vt:lpstr>
      <vt:lpstr>Présentation PowerPoint</vt:lpstr>
      <vt:lpstr>Présentation PowerPoint</vt:lpstr>
      <vt:lpstr>Présentation PowerPoint</vt:lpstr>
      <vt:lpstr>Présentation PowerPoint</vt:lpstr>
      <vt:lpstr>Fin du diaporama  Consulter les vidéos 1 à 4 pour faire la suite de l’activité.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Katell tresonne</dc:creator>
  <cp:lastModifiedBy>Laetitia Gomé</cp:lastModifiedBy>
  <cp:revision>26</cp:revision>
  <dcterms:created xsi:type="dcterms:W3CDTF">2017-02-23T14:38:28Z</dcterms:created>
  <dcterms:modified xsi:type="dcterms:W3CDTF">2020-11-01T16:03:35Z</dcterms:modified>
</cp:coreProperties>
</file>